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8288000" cy="10287000"/>
  <p:notesSz cx="6858000" cy="9144000"/>
  <p:embeddedFontLst>
    <p:embeddedFont>
      <p:font typeface="Libre Franklin 2" charset="1" panose="00000800000000000000"/>
      <p:regular r:id="rId15"/>
    </p:embeddedFont>
    <p:embeddedFont>
      <p:font typeface="Libre Baskerville 1" charset="1" panose="02000000000000000000"/>
      <p:regular r:id="rId16"/>
    </p:embeddedFont>
    <p:embeddedFont>
      <p:font typeface="Libre Baskerville 2" charset="1" panose="02000000000000000000"/>
      <p:regular r:id="rId17"/>
    </p:embeddedFont>
    <p:embeddedFont>
      <p:font typeface="Libre Baskerville 3" charset="1" panose="0200000000000000000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png" Type="http://schemas.openxmlformats.org/officeDocument/2006/relationships/image"/><Relationship Id="rId4" Target="../media/image3.png" Type="http://schemas.openxmlformats.org/officeDocument/2006/relationships/image"/><Relationship Id="rId5" Target="../media/image8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png" Type="http://schemas.openxmlformats.org/officeDocument/2006/relationships/image"/><Relationship Id="rId4" Target="../media/image3.png" Type="http://schemas.openxmlformats.org/officeDocument/2006/relationships/image"/><Relationship Id="rId5" Target="../media/image1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3.png" Type="http://schemas.openxmlformats.org/officeDocument/2006/relationships/image"/><Relationship Id="rId4" Target="../media/image13.png" Type="http://schemas.openxmlformats.org/officeDocument/2006/relationships/image"/><Relationship Id="rId5" Target="../media/image14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Relationship Id="rId3" Target="../media/image3.png" Type="http://schemas.openxmlformats.org/officeDocument/2006/relationships/image"/><Relationship Id="rId4" Target="../media/image16.png" Type="http://schemas.openxmlformats.org/officeDocument/2006/relationships/image"/><Relationship Id="rId5" Target="../media/image17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3.png" Type="http://schemas.openxmlformats.org/officeDocument/2006/relationships/image"/><Relationship Id="rId4" Target="../media/image19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0.png" Type="http://schemas.openxmlformats.org/officeDocument/2006/relationships/image"/><Relationship Id="rId4" Target="../media/image21.png" Type="http://schemas.openxmlformats.org/officeDocument/2006/relationships/image"/><Relationship Id="rId5" Target="../media/image2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3.png" Type="http://schemas.openxmlformats.org/officeDocument/2006/relationships/image"/><Relationship Id="rId3" Target="../media/image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969775" y="0"/>
            <a:ext cx="11318225" cy="10287000"/>
          </a:xfrm>
          <a:custGeom>
            <a:avLst/>
            <a:gdLst/>
            <a:ahLst/>
            <a:cxnLst/>
            <a:rect r="r" b="b" t="t" l="l"/>
            <a:pathLst>
              <a:path h="10287000" w="11318225">
                <a:moveTo>
                  <a:pt x="0" y="0"/>
                </a:moveTo>
                <a:lnTo>
                  <a:pt x="11318225" y="0"/>
                </a:lnTo>
                <a:lnTo>
                  <a:pt x="1131822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</a:blip>
            <a:stretch>
              <a:fillRect l="-34921" t="0" r="-1241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4816593" cy="270933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2709333"/>
            </a:xfrm>
            <a:custGeom>
              <a:avLst/>
              <a:gdLst/>
              <a:ahLst/>
              <a:cxnLst/>
              <a:rect r="r" b="b" t="t" l="l"/>
              <a:pathLst>
                <a:path h="2709333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1C336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66675"/>
              <a:ext cx="4816593" cy="27760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2506166" y="5352905"/>
            <a:ext cx="15196519" cy="2039077"/>
            <a:chOff x="0" y="0"/>
            <a:chExt cx="4002375" cy="53704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002375" cy="537041"/>
            </a:xfrm>
            <a:custGeom>
              <a:avLst/>
              <a:gdLst/>
              <a:ahLst/>
              <a:cxnLst/>
              <a:rect r="r" b="b" t="t" l="l"/>
              <a:pathLst>
                <a:path h="537041" w="4002375">
                  <a:moveTo>
                    <a:pt x="25982" y="0"/>
                  </a:moveTo>
                  <a:lnTo>
                    <a:pt x="3976393" y="0"/>
                  </a:lnTo>
                  <a:cubicBezTo>
                    <a:pt x="3983284" y="0"/>
                    <a:pt x="3989893" y="2737"/>
                    <a:pt x="3994765" y="7610"/>
                  </a:cubicBezTo>
                  <a:cubicBezTo>
                    <a:pt x="3999638" y="12483"/>
                    <a:pt x="4002375" y="19091"/>
                    <a:pt x="4002375" y="25982"/>
                  </a:cubicBezTo>
                  <a:lnTo>
                    <a:pt x="4002375" y="511059"/>
                  </a:lnTo>
                  <a:cubicBezTo>
                    <a:pt x="4002375" y="525408"/>
                    <a:pt x="3990743" y="537041"/>
                    <a:pt x="3976393" y="537041"/>
                  </a:cubicBezTo>
                  <a:lnTo>
                    <a:pt x="25982" y="537041"/>
                  </a:lnTo>
                  <a:cubicBezTo>
                    <a:pt x="19091" y="537041"/>
                    <a:pt x="12483" y="534304"/>
                    <a:pt x="7610" y="529431"/>
                  </a:cubicBezTo>
                  <a:cubicBezTo>
                    <a:pt x="2737" y="524558"/>
                    <a:pt x="0" y="517950"/>
                    <a:pt x="0" y="511059"/>
                  </a:cubicBezTo>
                  <a:lnTo>
                    <a:pt x="0" y="25982"/>
                  </a:lnTo>
                  <a:cubicBezTo>
                    <a:pt x="0" y="19091"/>
                    <a:pt x="2737" y="12483"/>
                    <a:pt x="7610" y="7610"/>
                  </a:cubicBezTo>
                  <a:cubicBezTo>
                    <a:pt x="12483" y="2737"/>
                    <a:pt x="19091" y="0"/>
                    <a:pt x="25982" y="0"/>
                  </a:cubicBezTo>
                  <a:close/>
                </a:path>
              </a:pathLst>
            </a:custGeom>
            <a:solidFill>
              <a:srgbClr val="FF83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66675"/>
              <a:ext cx="4002375" cy="60371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920851" y="5143500"/>
            <a:ext cx="16230600" cy="2495455"/>
          </a:xfrm>
          <a:custGeom>
            <a:avLst/>
            <a:gdLst/>
            <a:ahLst/>
            <a:cxnLst/>
            <a:rect r="r" b="b" t="t" l="l"/>
            <a:pathLst>
              <a:path h="2495455" w="16230600">
                <a:moveTo>
                  <a:pt x="0" y="0"/>
                </a:moveTo>
                <a:lnTo>
                  <a:pt x="16230600" y="0"/>
                </a:lnTo>
                <a:lnTo>
                  <a:pt x="16230600" y="2495455"/>
                </a:lnTo>
                <a:lnTo>
                  <a:pt x="0" y="24954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1920851" y="2396374"/>
            <a:ext cx="16367149" cy="3400207"/>
            <a:chOff x="0" y="0"/>
            <a:chExt cx="21822865" cy="4533609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0" y="0"/>
              <a:ext cx="21822865" cy="4533609"/>
              <a:chOff x="0" y="0"/>
              <a:chExt cx="4310689" cy="895528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4310690" cy="895528"/>
              </a:xfrm>
              <a:custGeom>
                <a:avLst/>
                <a:gdLst/>
                <a:ahLst/>
                <a:cxnLst/>
                <a:rect r="r" b="b" t="t" l="l"/>
                <a:pathLst>
                  <a:path h="895528" w="4310690">
                    <a:moveTo>
                      <a:pt x="24124" y="0"/>
                    </a:moveTo>
                    <a:lnTo>
                      <a:pt x="4286566" y="0"/>
                    </a:lnTo>
                    <a:cubicBezTo>
                      <a:pt x="4299889" y="0"/>
                      <a:pt x="4310690" y="10801"/>
                      <a:pt x="4310690" y="24124"/>
                    </a:cubicBezTo>
                    <a:lnTo>
                      <a:pt x="4310690" y="871404"/>
                    </a:lnTo>
                    <a:cubicBezTo>
                      <a:pt x="4310690" y="877802"/>
                      <a:pt x="4308148" y="883938"/>
                      <a:pt x="4303624" y="888462"/>
                    </a:cubicBezTo>
                    <a:cubicBezTo>
                      <a:pt x="4299100" y="892986"/>
                      <a:pt x="4292964" y="895528"/>
                      <a:pt x="4286566" y="895528"/>
                    </a:cubicBezTo>
                    <a:lnTo>
                      <a:pt x="24124" y="895528"/>
                    </a:lnTo>
                    <a:cubicBezTo>
                      <a:pt x="10801" y="895528"/>
                      <a:pt x="0" y="884727"/>
                      <a:pt x="0" y="871404"/>
                    </a:cubicBezTo>
                    <a:lnTo>
                      <a:pt x="0" y="24124"/>
                    </a:lnTo>
                    <a:cubicBezTo>
                      <a:pt x="0" y="17726"/>
                      <a:pt x="2542" y="11590"/>
                      <a:pt x="7066" y="7066"/>
                    </a:cubicBezTo>
                    <a:cubicBezTo>
                      <a:pt x="11590" y="2542"/>
                      <a:pt x="17726" y="0"/>
                      <a:pt x="24124" y="0"/>
                    </a:cubicBez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13" id="13"/>
              <p:cNvSpPr txBox="true"/>
              <p:nvPr/>
            </p:nvSpPr>
            <p:spPr>
              <a:xfrm>
                <a:off x="0" y="-66675"/>
                <a:ext cx="4310689" cy="96220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4" id="14"/>
            <p:cNvGrpSpPr/>
            <p:nvPr/>
          </p:nvGrpSpPr>
          <p:grpSpPr>
            <a:xfrm rot="0">
              <a:off x="17708065" y="0"/>
              <a:ext cx="4114800" cy="4533609"/>
              <a:chOff x="0" y="0"/>
              <a:chExt cx="812800" cy="895528"/>
            </a:xfrm>
          </p:grpSpPr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812800" cy="895528"/>
              </a:xfrm>
              <a:custGeom>
                <a:avLst/>
                <a:gdLst/>
                <a:ahLst/>
                <a:cxnLst/>
                <a:rect r="r" b="b" t="t" l="l"/>
                <a:pathLst>
                  <a:path h="895528" w="812800">
                    <a:moveTo>
                      <a:pt x="45156" y="0"/>
                    </a:moveTo>
                    <a:lnTo>
                      <a:pt x="767644" y="0"/>
                    </a:lnTo>
                    <a:cubicBezTo>
                      <a:pt x="792583" y="0"/>
                      <a:pt x="812800" y="20217"/>
                      <a:pt x="812800" y="45156"/>
                    </a:cubicBezTo>
                    <a:lnTo>
                      <a:pt x="812800" y="850372"/>
                    </a:lnTo>
                    <a:cubicBezTo>
                      <a:pt x="812800" y="875311"/>
                      <a:pt x="792583" y="895528"/>
                      <a:pt x="767644" y="895528"/>
                    </a:cubicBezTo>
                    <a:lnTo>
                      <a:pt x="45156" y="895528"/>
                    </a:lnTo>
                    <a:cubicBezTo>
                      <a:pt x="20217" y="895528"/>
                      <a:pt x="0" y="875311"/>
                      <a:pt x="0" y="850372"/>
                    </a:cubicBezTo>
                    <a:lnTo>
                      <a:pt x="0" y="45156"/>
                    </a:lnTo>
                    <a:cubicBezTo>
                      <a:pt x="0" y="20217"/>
                      <a:pt x="20217" y="0"/>
                      <a:pt x="45156" y="0"/>
                    </a:cubicBez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16" id="16"/>
              <p:cNvSpPr txBox="true"/>
              <p:nvPr/>
            </p:nvSpPr>
            <p:spPr>
              <a:xfrm>
                <a:off x="0" y="-66675"/>
                <a:ext cx="812800" cy="96220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Freeform 17" id="17"/>
          <p:cNvSpPr/>
          <p:nvPr/>
        </p:nvSpPr>
        <p:spPr>
          <a:xfrm flipH="false" flipV="false" rot="0">
            <a:off x="456562" y="8616153"/>
            <a:ext cx="2928578" cy="1284293"/>
          </a:xfrm>
          <a:custGeom>
            <a:avLst/>
            <a:gdLst/>
            <a:ahLst/>
            <a:cxnLst/>
            <a:rect r="r" b="b" t="t" l="l"/>
            <a:pathLst>
              <a:path h="1284293" w="2928578">
                <a:moveTo>
                  <a:pt x="0" y="0"/>
                </a:moveTo>
                <a:lnTo>
                  <a:pt x="2928578" y="0"/>
                </a:lnTo>
                <a:lnTo>
                  <a:pt x="2928578" y="1284294"/>
                </a:lnTo>
                <a:lnTo>
                  <a:pt x="0" y="12842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3608910" y="2715415"/>
            <a:ext cx="12991032" cy="2837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85"/>
              </a:lnSpc>
            </a:pPr>
            <a:r>
              <a:rPr lang="en-US" sz="9793">
                <a:solidFill>
                  <a:srgbClr val="F7F5F2"/>
                </a:solidFill>
                <a:latin typeface="Libre Franklin 2"/>
                <a:ea typeface="Libre Franklin 2"/>
                <a:cs typeface="Libre Franklin 2"/>
                <a:sym typeface="Libre Franklin 2"/>
              </a:rPr>
              <a:t>Unit 1: Foundations of our Government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3957278" y="6296243"/>
            <a:ext cx="12642663" cy="5766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08"/>
              </a:lnSpc>
            </a:pPr>
            <a:r>
              <a:rPr lang="en-US" sz="3291">
                <a:solidFill>
                  <a:srgbClr val="F7F5F2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What were the philosophical influences on the Founders?  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6562" y="314107"/>
            <a:ext cx="17831438" cy="2125228"/>
            <a:chOff x="0" y="0"/>
            <a:chExt cx="23775251" cy="2833638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3775251" cy="2833638"/>
              <a:chOff x="0" y="0"/>
              <a:chExt cx="4696346" cy="559731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696346" cy="559731"/>
              </a:xfrm>
              <a:custGeom>
                <a:avLst/>
                <a:gdLst/>
                <a:ahLst/>
                <a:cxnLst/>
                <a:rect r="r" b="b" t="t" l="l"/>
                <a:pathLst>
                  <a:path h="559731" w="4696346">
                    <a:moveTo>
                      <a:pt x="16499" y="0"/>
                    </a:moveTo>
                    <a:lnTo>
                      <a:pt x="4679847" y="0"/>
                    </a:lnTo>
                    <a:cubicBezTo>
                      <a:pt x="4684223" y="0"/>
                      <a:pt x="4688420" y="1738"/>
                      <a:pt x="4691514" y="4832"/>
                    </a:cubicBezTo>
                    <a:cubicBezTo>
                      <a:pt x="4694608" y="7926"/>
                      <a:pt x="4696346" y="12123"/>
                      <a:pt x="4696346" y="16499"/>
                    </a:cubicBezTo>
                    <a:lnTo>
                      <a:pt x="4696346" y="543232"/>
                    </a:lnTo>
                    <a:cubicBezTo>
                      <a:pt x="4696346" y="552344"/>
                      <a:pt x="4688959" y="559731"/>
                      <a:pt x="4679847" y="559731"/>
                    </a:cubicBezTo>
                    <a:lnTo>
                      <a:pt x="16499" y="559731"/>
                    </a:lnTo>
                    <a:cubicBezTo>
                      <a:pt x="7387" y="559731"/>
                      <a:pt x="0" y="552344"/>
                      <a:pt x="0" y="543232"/>
                    </a:cubicBezTo>
                    <a:lnTo>
                      <a:pt x="0" y="16499"/>
                    </a:lnTo>
                    <a:cubicBezTo>
                      <a:pt x="0" y="7387"/>
                      <a:pt x="7387" y="0"/>
                      <a:pt x="16499" y="0"/>
                    </a:cubicBez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66675"/>
                <a:ext cx="4696346" cy="6264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0">
              <a:off x="19292320" y="0"/>
              <a:ext cx="4482931" cy="2833638"/>
              <a:chOff x="0" y="0"/>
              <a:chExt cx="885517" cy="559731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85517" cy="559731"/>
              </a:xfrm>
              <a:custGeom>
                <a:avLst/>
                <a:gdLst/>
                <a:ahLst/>
                <a:cxnLst/>
                <a:rect r="r" b="b" t="t" l="l"/>
                <a:pathLst>
                  <a:path h="559731" w="885517">
                    <a:moveTo>
                      <a:pt x="0" y="0"/>
                    </a:moveTo>
                    <a:lnTo>
                      <a:pt x="885517" y="0"/>
                    </a:lnTo>
                    <a:lnTo>
                      <a:pt x="885517" y="559731"/>
                    </a:lnTo>
                    <a:lnTo>
                      <a:pt x="0" y="559731"/>
                    </a:ln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66675"/>
                <a:ext cx="885517" cy="6264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Freeform 9" id="9"/>
          <p:cNvSpPr/>
          <p:nvPr/>
        </p:nvSpPr>
        <p:spPr>
          <a:xfrm flipH="false" flipV="false" rot="0">
            <a:off x="456562" y="9030295"/>
            <a:ext cx="1984210" cy="870152"/>
          </a:xfrm>
          <a:custGeom>
            <a:avLst/>
            <a:gdLst/>
            <a:ahLst/>
            <a:cxnLst/>
            <a:rect r="r" b="b" t="t" l="l"/>
            <a:pathLst>
              <a:path h="870152" w="1984210">
                <a:moveTo>
                  <a:pt x="0" y="0"/>
                </a:moveTo>
                <a:lnTo>
                  <a:pt x="1984210" y="0"/>
                </a:lnTo>
                <a:lnTo>
                  <a:pt x="1984210" y="870152"/>
                </a:lnTo>
                <a:lnTo>
                  <a:pt x="0" y="8701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3043991"/>
            <a:ext cx="16230600" cy="31932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64470" indent="-432235" lvl="1">
              <a:lnSpc>
                <a:spcPts val="4164"/>
              </a:lnSpc>
              <a:buFont typeface="Arial"/>
              <a:buChar char="•"/>
            </a:pPr>
            <a:r>
              <a:rPr lang="en-US" sz="4004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The Founders were the first to create a government based upon the ideas and principles found in the Declaration of Independence.​</a:t>
            </a:r>
          </a:p>
          <a:p>
            <a:pPr algn="l" marL="864470" indent="-432235" lvl="1">
              <a:lnSpc>
                <a:spcPts val="4164"/>
              </a:lnSpc>
              <a:buFont typeface="Arial"/>
              <a:buChar char="•"/>
            </a:pPr>
            <a:r>
              <a:rPr lang="en-US" sz="4004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The Founders were inspired by four traditions that sought to understand human nature and the most just forms of government: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545242"/>
            <a:ext cx="16230600" cy="17132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7"/>
              </a:lnSpc>
            </a:pPr>
            <a:r>
              <a:rPr lang="en-US" sz="5921">
                <a:solidFill>
                  <a:srgbClr val="1C3360"/>
                </a:solidFill>
                <a:latin typeface="Libre Franklin 2"/>
                <a:ea typeface="Libre Franklin 2"/>
                <a:cs typeface="Libre Franklin 2"/>
                <a:sym typeface="Libre Franklin 2"/>
              </a:rPr>
              <a:t>What were the philosophical influences on the Founders? ​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914016" y="6303938"/>
            <a:ext cx="15345284" cy="24377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03148" indent="-401574" lvl="1">
              <a:lnSpc>
                <a:spcPts val="3868"/>
              </a:lnSpc>
              <a:buAutoNum type="arabicPeriod" startAt="1"/>
            </a:pPr>
            <a:r>
              <a:rPr lang="en-US" sz="3720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Greek and Roman history and philosophy ​</a:t>
            </a:r>
          </a:p>
          <a:p>
            <a:pPr algn="l" marL="803148" indent="-401574" lvl="1">
              <a:lnSpc>
                <a:spcPts val="3868"/>
              </a:lnSpc>
              <a:buAutoNum type="arabicPeriod" startAt="1"/>
            </a:pPr>
            <a:r>
              <a:rPr lang="en-US" sz="3720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Enlightenment philosophy​</a:t>
            </a:r>
          </a:p>
          <a:p>
            <a:pPr algn="l" marL="803148" indent="-401574" lvl="1">
              <a:lnSpc>
                <a:spcPts val="3868"/>
              </a:lnSpc>
              <a:buAutoNum type="arabicPeriod" startAt="1"/>
            </a:pPr>
            <a:r>
              <a:rPr lang="en-US" sz="3720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Their identity as Englishmen subject to laws and customs of England​</a:t>
            </a:r>
          </a:p>
          <a:p>
            <a:pPr algn="l" marL="803148" indent="-401574" lvl="1">
              <a:lnSpc>
                <a:spcPts val="3868"/>
              </a:lnSpc>
              <a:buAutoNum type="arabicPeriod" startAt="1"/>
            </a:pPr>
            <a:r>
              <a:rPr lang="en-US" sz="3720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Protestant Christianity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5662934" y="7685063"/>
            <a:ext cx="12625066" cy="2601937"/>
          </a:xfrm>
          <a:custGeom>
            <a:avLst/>
            <a:gdLst/>
            <a:ahLst/>
            <a:cxnLst/>
            <a:rect r="r" b="b" t="t" l="l"/>
            <a:pathLst>
              <a:path h="2601937" w="12625066">
                <a:moveTo>
                  <a:pt x="0" y="0"/>
                </a:moveTo>
                <a:lnTo>
                  <a:pt x="12625066" y="0"/>
                </a:lnTo>
                <a:lnTo>
                  <a:pt x="12625066" y="2601937"/>
                </a:lnTo>
                <a:lnTo>
                  <a:pt x="0" y="26019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50550" r="-13960" b="-302405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3409268" y="6961163"/>
            <a:ext cx="14621122" cy="3325837"/>
          </a:xfrm>
          <a:custGeom>
            <a:avLst/>
            <a:gdLst/>
            <a:ahLst/>
            <a:cxnLst/>
            <a:rect r="r" b="b" t="t" l="l"/>
            <a:pathLst>
              <a:path h="3325837" w="14621122">
                <a:moveTo>
                  <a:pt x="0" y="0"/>
                </a:moveTo>
                <a:lnTo>
                  <a:pt x="14621123" y="0"/>
                </a:lnTo>
                <a:lnTo>
                  <a:pt x="14621123" y="3325837"/>
                </a:lnTo>
                <a:lnTo>
                  <a:pt x="0" y="33258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20252" r="0" b="-219369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6562" y="366458"/>
            <a:ext cx="17831438" cy="2410978"/>
            <a:chOff x="0" y="0"/>
            <a:chExt cx="23775251" cy="3214638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3775251" cy="3214638"/>
              <a:chOff x="0" y="0"/>
              <a:chExt cx="4696346" cy="63499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696346" cy="634990"/>
              </a:xfrm>
              <a:custGeom>
                <a:avLst/>
                <a:gdLst/>
                <a:ahLst/>
                <a:cxnLst/>
                <a:rect r="r" b="b" t="t" l="l"/>
                <a:pathLst>
                  <a:path h="634990" w="4696346">
                    <a:moveTo>
                      <a:pt x="17801" y="0"/>
                    </a:moveTo>
                    <a:lnTo>
                      <a:pt x="4678545" y="0"/>
                    </a:lnTo>
                    <a:cubicBezTo>
                      <a:pt x="4683266" y="0"/>
                      <a:pt x="4687794" y="1875"/>
                      <a:pt x="4691132" y="5214"/>
                    </a:cubicBezTo>
                    <a:cubicBezTo>
                      <a:pt x="4694470" y="8552"/>
                      <a:pt x="4696346" y="13080"/>
                      <a:pt x="4696346" y="17801"/>
                    </a:cubicBezTo>
                    <a:lnTo>
                      <a:pt x="4696346" y="617189"/>
                    </a:lnTo>
                    <a:cubicBezTo>
                      <a:pt x="4696346" y="627020"/>
                      <a:pt x="4688376" y="634990"/>
                      <a:pt x="4678545" y="634990"/>
                    </a:cubicBezTo>
                    <a:lnTo>
                      <a:pt x="17801" y="634990"/>
                    </a:lnTo>
                    <a:cubicBezTo>
                      <a:pt x="7970" y="634990"/>
                      <a:pt x="0" y="627020"/>
                      <a:pt x="0" y="617189"/>
                    </a:cubicBezTo>
                    <a:lnTo>
                      <a:pt x="0" y="17801"/>
                    </a:lnTo>
                    <a:cubicBezTo>
                      <a:pt x="0" y="7970"/>
                      <a:pt x="7970" y="0"/>
                      <a:pt x="17801" y="0"/>
                    </a:cubicBez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66675"/>
                <a:ext cx="4696346" cy="70166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0">
              <a:off x="19292320" y="0"/>
              <a:ext cx="4482931" cy="3214638"/>
              <a:chOff x="0" y="0"/>
              <a:chExt cx="885517" cy="63499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85517" cy="634990"/>
              </a:xfrm>
              <a:custGeom>
                <a:avLst/>
                <a:gdLst/>
                <a:ahLst/>
                <a:cxnLst/>
                <a:rect r="r" b="b" t="t" l="l"/>
                <a:pathLst>
                  <a:path h="634990" w="885517">
                    <a:moveTo>
                      <a:pt x="0" y="0"/>
                    </a:moveTo>
                    <a:lnTo>
                      <a:pt x="885517" y="0"/>
                    </a:lnTo>
                    <a:lnTo>
                      <a:pt x="885517" y="634990"/>
                    </a:lnTo>
                    <a:lnTo>
                      <a:pt x="0" y="634990"/>
                    </a:ln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66675"/>
                <a:ext cx="885517" cy="70166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TextBox 9" id="9"/>
          <p:cNvSpPr txBox="true"/>
          <p:nvPr/>
        </p:nvSpPr>
        <p:spPr>
          <a:xfrm rot="0">
            <a:off x="1028700" y="1538242"/>
            <a:ext cx="16230600" cy="1071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Ancient Greece and Rome taught the Founders a lot when constructing the American republic. </a:t>
            </a:r>
          </a:p>
        </p:txBody>
      </p:sp>
      <p:grpSp>
        <p:nvGrpSpPr>
          <p:cNvPr name="Group 10" id="10"/>
          <p:cNvGrpSpPr>
            <a:grpSpLocks noChangeAspect="true"/>
          </p:cNvGrpSpPr>
          <p:nvPr/>
        </p:nvGrpSpPr>
        <p:grpSpPr>
          <a:xfrm rot="0">
            <a:off x="11639385" y="2298130"/>
            <a:ext cx="5619915" cy="6582442"/>
            <a:chOff x="0" y="0"/>
            <a:chExt cx="4597400" cy="5384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350520" y="69850"/>
              <a:ext cx="4161790" cy="4737100"/>
            </a:xfrm>
            <a:custGeom>
              <a:avLst/>
              <a:gdLst/>
              <a:ahLst/>
              <a:cxnLst/>
              <a:rect r="r" b="b" t="t" l="l"/>
              <a:pathLst>
                <a:path h="4737100" w="4161790">
                  <a:moveTo>
                    <a:pt x="4149090" y="327660"/>
                  </a:moveTo>
                  <a:lnTo>
                    <a:pt x="398780" y="1270"/>
                  </a:lnTo>
                  <a:cubicBezTo>
                    <a:pt x="391160" y="0"/>
                    <a:pt x="384810" y="6350"/>
                    <a:pt x="383540" y="13970"/>
                  </a:cubicBezTo>
                  <a:lnTo>
                    <a:pt x="1270" y="4395470"/>
                  </a:lnTo>
                  <a:cubicBezTo>
                    <a:pt x="0" y="4403090"/>
                    <a:pt x="6350" y="4409440"/>
                    <a:pt x="13970" y="4409440"/>
                  </a:cubicBezTo>
                  <a:lnTo>
                    <a:pt x="3764280" y="4735830"/>
                  </a:lnTo>
                  <a:cubicBezTo>
                    <a:pt x="3771900" y="4737100"/>
                    <a:pt x="3778250" y="4730750"/>
                    <a:pt x="3779520" y="4723130"/>
                  </a:cubicBezTo>
                  <a:lnTo>
                    <a:pt x="4161790" y="341630"/>
                  </a:lnTo>
                  <a:cubicBezTo>
                    <a:pt x="4161790" y="335280"/>
                    <a:pt x="4156710" y="328930"/>
                    <a:pt x="4149090" y="327660"/>
                  </a:cubicBezTo>
                  <a:close/>
                  <a:moveTo>
                    <a:pt x="3934460" y="529590"/>
                  </a:moveTo>
                  <a:lnTo>
                    <a:pt x="3652520" y="3763010"/>
                  </a:lnTo>
                  <a:cubicBezTo>
                    <a:pt x="3651250" y="3770630"/>
                    <a:pt x="3644900" y="3775710"/>
                    <a:pt x="3638550" y="3775710"/>
                  </a:cubicBezTo>
                  <a:lnTo>
                    <a:pt x="269240" y="3482340"/>
                  </a:lnTo>
                  <a:cubicBezTo>
                    <a:pt x="261620" y="3481070"/>
                    <a:pt x="256540" y="3474720"/>
                    <a:pt x="256540" y="3468370"/>
                  </a:cubicBezTo>
                  <a:lnTo>
                    <a:pt x="538480" y="233680"/>
                  </a:lnTo>
                  <a:cubicBezTo>
                    <a:pt x="539750" y="226060"/>
                    <a:pt x="546100" y="220980"/>
                    <a:pt x="553720" y="220980"/>
                  </a:cubicBezTo>
                  <a:lnTo>
                    <a:pt x="3921760" y="514350"/>
                  </a:lnTo>
                  <a:cubicBezTo>
                    <a:pt x="3929380" y="515620"/>
                    <a:pt x="3934460" y="521970"/>
                    <a:pt x="3934460" y="529590"/>
                  </a:cubicBezTo>
                  <a:close/>
                </a:path>
              </a:pathLst>
            </a:custGeom>
            <a:solidFill>
              <a:srgbClr val="F2F1EB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605790" y="289560"/>
              <a:ext cx="3679190" cy="3557270"/>
            </a:xfrm>
            <a:custGeom>
              <a:avLst/>
              <a:gdLst/>
              <a:ahLst/>
              <a:cxnLst/>
              <a:rect r="r" b="b" t="t" l="l"/>
              <a:pathLst>
                <a:path h="3557270" w="3679190">
                  <a:moveTo>
                    <a:pt x="3666490" y="294640"/>
                  </a:moveTo>
                  <a:lnTo>
                    <a:pt x="297180" y="1270"/>
                  </a:lnTo>
                  <a:cubicBezTo>
                    <a:pt x="289560" y="0"/>
                    <a:pt x="283210" y="6350"/>
                    <a:pt x="281940" y="13970"/>
                  </a:cubicBezTo>
                  <a:lnTo>
                    <a:pt x="1270" y="3247390"/>
                  </a:lnTo>
                  <a:cubicBezTo>
                    <a:pt x="0" y="3255010"/>
                    <a:pt x="6350" y="3261360"/>
                    <a:pt x="13970" y="3262630"/>
                  </a:cubicBezTo>
                  <a:lnTo>
                    <a:pt x="3382010" y="3556000"/>
                  </a:lnTo>
                  <a:cubicBezTo>
                    <a:pt x="3389630" y="3557270"/>
                    <a:pt x="3395980" y="3550920"/>
                    <a:pt x="3397250" y="3543300"/>
                  </a:cubicBezTo>
                  <a:lnTo>
                    <a:pt x="3679190" y="309880"/>
                  </a:lnTo>
                  <a:cubicBezTo>
                    <a:pt x="3679190" y="302260"/>
                    <a:pt x="3674110" y="295910"/>
                    <a:pt x="3666490" y="294640"/>
                  </a:cubicBezTo>
                  <a:close/>
                </a:path>
              </a:pathLst>
            </a:custGeom>
            <a:blipFill>
              <a:blip r:embed="rId2"/>
              <a:stretch>
                <a:fillRect l="-27324" t="0" r="-27324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877570" y="289560"/>
              <a:ext cx="3407410" cy="3554730"/>
            </a:xfrm>
            <a:custGeom>
              <a:avLst/>
              <a:gdLst/>
              <a:ahLst/>
              <a:cxnLst/>
              <a:rect r="r" b="b" t="t" l="l"/>
              <a:pathLst>
                <a:path h="3554730" w="3407410">
                  <a:moveTo>
                    <a:pt x="3407410" y="304800"/>
                  </a:moveTo>
                  <a:cubicBezTo>
                    <a:pt x="3407410" y="304800"/>
                    <a:pt x="3406140" y="297180"/>
                    <a:pt x="3395980" y="294640"/>
                  </a:cubicBezTo>
                  <a:lnTo>
                    <a:pt x="3394710" y="294640"/>
                  </a:lnTo>
                  <a:lnTo>
                    <a:pt x="3383280" y="293370"/>
                  </a:lnTo>
                  <a:lnTo>
                    <a:pt x="15240" y="0"/>
                  </a:lnTo>
                  <a:cubicBezTo>
                    <a:pt x="8890" y="0"/>
                    <a:pt x="1270" y="1270"/>
                    <a:pt x="0" y="8890"/>
                  </a:cubicBezTo>
                  <a:lnTo>
                    <a:pt x="1270" y="15240"/>
                  </a:lnTo>
                  <a:cubicBezTo>
                    <a:pt x="3810" y="12700"/>
                    <a:pt x="8890" y="10160"/>
                    <a:pt x="13970" y="10160"/>
                  </a:cubicBezTo>
                  <a:lnTo>
                    <a:pt x="3393440" y="304800"/>
                  </a:lnTo>
                  <a:lnTo>
                    <a:pt x="3398520" y="304800"/>
                  </a:lnTo>
                  <a:lnTo>
                    <a:pt x="3116580" y="3543300"/>
                  </a:lnTo>
                  <a:cubicBezTo>
                    <a:pt x="3116580" y="3548380"/>
                    <a:pt x="3114040" y="3552190"/>
                    <a:pt x="3110230" y="3554730"/>
                  </a:cubicBezTo>
                  <a:lnTo>
                    <a:pt x="3114040" y="3554730"/>
                  </a:lnTo>
                  <a:cubicBezTo>
                    <a:pt x="3120390" y="3554730"/>
                    <a:pt x="3126740" y="3550920"/>
                    <a:pt x="3126740" y="3544570"/>
                  </a:cubicBezTo>
                  <a:lnTo>
                    <a:pt x="3407410" y="304800"/>
                  </a:ln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353060" y="4452620"/>
              <a:ext cx="3789680" cy="356870"/>
            </a:xfrm>
            <a:custGeom>
              <a:avLst/>
              <a:gdLst/>
              <a:ahLst/>
              <a:cxnLst/>
              <a:rect r="r" b="b" t="t" l="l"/>
              <a:pathLst>
                <a:path h="356870" w="3789680">
                  <a:moveTo>
                    <a:pt x="15240" y="15240"/>
                  </a:moveTo>
                  <a:cubicBezTo>
                    <a:pt x="7620" y="13970"/>
                    <a:pt x="2540" y="7620"/>
                    <a:pt x="2540" y="0"/>
                  </a:cubicBezTo>
                  <a:lnTo>
                    <a:pt x="1270" y="13970"/>
                  </a:lnTo>
                  <a:cubicBezTo>
                    <a:pt x="0" y="21590"/>
                    <a:pt x="6350" y="27940"/>
                    <a:pt x="13970" y="29210"/>
                  </a:cubicBezTo>
                  <a:lnTo>
                    <a:pt x="3780790" y="356870"/>
                  </a:lnTo>
                  <a:cubicBezTo>
                    <a:pt x="3784600" y="356870"/>
                    <a:pt x="3787140" y="355600"/>
                    <a:pt x="3789680" y="354330"/>
                  </a:cubicBezTo>
                  <a:lnTo>
                    <a:pt x="3775710" y="342900"/>
                  </a:lnTo>
                  <a:lnTo>
                    <a:pt x="15240" y="15240"/>
                  </a:ln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353060" y="74930"/>
              <a:ext cx="396240" cy="4408170"/>
            </a:xfrm>
            <a:custGeom>
              <a:avLst/>
              <a:gdLst/>
              <a:ahLst/>
              <a:cxnLst/>
              <a:rect r="r" b="b" t="t" l="l"/>
              <a:pathLst>
                <a:path h="4408170" w="396240">
                  <a:moveTo>
                    <a:pt x="13970" y="4392930"/>
                  </a:moveTo>
                  <a:lnTo>
                    <a:pt x="396240" y="8890"/>
                  </a:lnTo>
                  <a:lnTo>
                    <a:pt x="387350" y="0"/>
                  </a:lnTo>
                  <a:cubicBezTo>
                    <a:pt x="384810" y="1270"/>
                    <a:pt x="383540" y="5080"/>
                    <a:pt x="382270" y="8890"/>
                  </a:cubicBezTo>
                  <a:lnTo>
                    <a:pt x="1270" y="4391660"/>
                  </a:lnTo>
                  <a:cubicBezTo>
                    <a:pt x="0" y="4399280"/>
                    <a:pt x="6350" y="4405630"/>
                    <a:pt x="13970" y="4406900"/>
                  </a:cubicBezTo>
                  <a:lnTo>
                    <a:pt x="27940" y="4408170"/>
                  </a:lnTo>
                  <a:cubicBezTo>
                    <a:pt x="19050" y="4406900"/>
                    <a:pt x="13970" y="4400550"/>
                    <a:pt x="13970" y="4392930"/>
                  </a:cubicBez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591820" y="292100"/>
              <a:ext cx="297180" cy="3260090"/>
            </a:xfrm>
            <a:custGeom>
              <a:avLst/>
              <a:gdLst/>
              <a:ahLst/>
              <a:cxnLst/>
              <a:rect r="r" b="b" t="t" l="l"/>
              <a:pathLst>
                <a:path h="3260090" w="297180">
                  <a:moveTo>
                    <a:pt x="15240" y="3244850"/>
                  </a:moveTo>
                  <a:lnTo>
                    <a:pt x="297180" y="11430"/>
                  </a:lnTo>
                  <a:lnTo>
                    <a:pt x="297180" y="8890"/>
                  </a:lnTo>
                  <a:lnTo>
                    <a:pt x="288290" y="0"/>
                  </a:lnTo>
                  <a:cubicBezTo>
                    <a:pt x="285750" y="2540"/>
                    <a:pt x="283210" y="5080"/>
                    <a:pt x="283210" y="10160"/>
                  </a:cubicBezTo>
                  <a:lnTo>
                    <a:pt x="1270" y="3243580"/>
                  </a:lnTo>
                  <a:cubicBezTo>
                    <a:pt x="0" y="3251200"/>
                    <a:pt x="6350" y="3257550"/>
                    <a:pt x="13970" y="3258820"/>
                  </a:cubicBezTo>
                  <a:lnTo>
                    <a:pt x="27940" y="3260090"/>
                  </a:lnTo>
                  <a:cubicBezTo>
                    <a:pt x="20320" y="3258820"/>
                    <a:pt x="13970" y="3252470"/>
                    <a:pt x="15240" y="324485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0" cy="0"/>
            </a:xfrm>
            <a:custGeom>
              <a:avLst/>
              <a:gdLst/>
              <a:ahLst/>
              <a:cxnLst/>
              <a:rect r="r" b="b" t="t" l="l"/>
              <a:pathLst>
                <a:path h="0" w="0"/>
              </a:pathLst>
            </a:custGeom>
            <a:solidFill>
              <a:srgbClr val="FFFFFF"/>
            </a:soli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593090" y="3526790"/>
              <a:ext cx="3404870" cy="322580"/>
            </a:xfrm>
            <a:custGeom>
              <a:avLst/>
              <a:gdLst/>
              <a:ahLst/>
              <a:cxnLst/>
              <a:rect r="r" b="b" t="t" l="l"/>
              <a:pathLst>
                <a:path h="322580" w="3404870">
                  <a:moveTo>
                    <a:pt x="3399790" y="308610"/>
                  </a:moveTo>
                  <a:lnTo>
                    <a:pt x="3395980" y="308610"/>
                  </a:lnTo>
                  <a:lnTo>
                    <a:pt x="15240" y="13970"/>
                  </a:lnTo>
                  <a:cubicBezTo>
                    <a:pt x="7620" y="12700"/>
                    <a:pt x="2540" y="6350"/>
                    <a:pt x="2540" y="0"/>
                  </a:cubicBezTo>
                  <a:lnTo>
                    <a:pt x="1270" y="13970"/>
                  </a:lnTo>
                  <a:cubicBezTo>
                    <a:pt x="0" y="21590"/>
                    <a:pt x="6350" y="27940"/>
                    <a:pt x="13970" y="29210"/>
                  </a:cubicBezTo>
                  <a:lnTo>
                    <a:pt x="3394710" y="322580"/>
                  </a:lnTo>
                  <a:cubicBezTo>
                    <a:pt x="3398520" y="322580"/>
                    <a:pt x="3402330" y="321310"/>
                    <a:pt x="3404870" y="318770"/>
                  </a:cubicBezTo>
                  <a:lnTo>
                    <a:pt x="3399790" y="30861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9" id="19"/>
            <p:cNvSpPr/>
            <p:nvPr/>
          </p:nvSpPr>
          <p:spPr>
            <a:xfrm flipH="false" flipV="false" rot="0">
              <a:off x="749300" y="80010"/>
              <a:ext cx="1270" cy="3810"/>
            </a:xfrm>
            <a:custGeom>
              <a:avLst/>
              <a:gdLst/>
              <a:ahLst/>
              <a:cxnLst/>
              <a:rect r="r" b="b" t="t" l="l"/>
              <a:pathLst>
                <a:path h="3810" w="1270">
                  <a:moveTo>
                    <a:pt x="0" y="3810"/>
                  </a:moveTo>
                  <a:lnTo>
                    <a:pt x="1270" y="0"/>
                  </a:lnTo>
                  <a:cubicBezTo>
                    <a:pt x="0" y="1270"/>
                    <a:pt x="0" y="2540"/>
                    <a:pt x="0" y="3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741680" y="71120"/>
              <a:ext cx="3789680" cy="355600"/>
            </a:xfrm>
            <a:custGeom>
              <a:avLst/>
              <a:gdLst/>
              <a:ahLst/>
              <a:cxnLst/>
              <a:rect r="r" b="b" t="t" l="l"/>
              <a:pathLst>
                <a:path h="355600" w="3789680">
                  <a:moveTo>
                    <a:pt x="3776980" y="327660"/>
                  </a:moveTo>
                  <a:lnTo>
                    <a:pt x="22860" y="1270"/>
                  </a:lnTo>
                  <a:lnTo>
                    <a:pt x="10160" y="0"/>
                  </a:lnTo>
                  <a:cubicBezTo>
                    <a:pt x="6350" y="0"/>
                    <a:pt x="2540" y="1270"/>
                    <a:pt x="0" y="3810"/>
                  </a:cubicBezTo>
                  <a:lnTo>
                    <a:pt x="7620" y="12700"/>
                  </a:lnTo>
                  <a:lnTo>
                    <a:pt x="8890" y="12700"/>
                  </a:lnTo>
                  <a:lnTo>
                    <a:pt x="3775710" y="340360"/>
                  </a:lnTo>
                  <a:cubicBezTo>
                    <a:pt x="3783330" y="341630"/>
                    <a:pt x="3788410" y="347980"/>
                    <a:pt x="3788410" y="355600"/>
                  </a:cubicBezTo>
                  <a:lnTo>
                    <a:pt x="3789680" y="341630"/>
                  </a:lnTo>
                  <a:cubicBezTo>
                    <a:pt x="3789680" y="335280"/>
                    <a:pt x="3784600" y="328930"/>
                    <a:pt x="3776980" y="3276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4130040" y="408940"/>
              <a:ext cx="400050" cy="4396740"/>
            </a:xfrm>
            <a:custGeom>
              <a:avLst/>
              <a:gdLst/>
              <a:ahLst/>
              <a:cxnLst/>
              <a:rect r="r" b="b" t="t" l="l"/>
              <a:pathLst>
                <a:path h="4396740" w="400050">
                  <a:moveTo>
                    <a:pt x="19050" y="4387850"/>
                  </a:moveTo>
                  <a:lnTo>
                    <a:pt x="400050" y="13970"/>
                  </a:lnTo>
                  <a:cubicBezTo>
                    <a:pt x="400050" y="13970"/>
                    <a:pt x="392430" y="5080"/>
                    <a:pt x="389890" y="2540"/>
                  </a:cubicBezTo>
                  <a:cubicBezTo>
                    <a:pt x="389890" y="2540"/>
                    <a:pt x="387350" y="0"/>
                    <a:pt x="382270" y="0"/>
                  </a:cubicBezTo>
                  <a:lnTo>
                    <a:pt x="0" y="4385310"/>
                  </a:lnTo>
                  <a:lnTo>
                    <a:pt x="13970" y="4396740"/>
                  </a:lnTo>
                  <a:cubicBezTo>
                    <a:pt x="16510" y="4395470"/>
                    <a:pt x="19050" y="4391660"/>
                    <a:pt x="19050" y="438785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2" id="22"/>
            <p:cNvSpPr/>
            <p:nvPr/>
          </p:nvSpPr>
          <p:spPr>
            <a:xfrm flipH="false" flipV="false" rot="0">
              <a:off x="78740" y="900430"/>
              <a:ext cx="3792220" cy="4425950"/>
            </a:xfrm>
            <a:custGeom>
              <a:avLst/>
              <a:gdLst/>
              <a:ahLst/>
              <a:cxnLst/>
              <a:rect r="r" b="b" t="t" l="l"/>
              <a:pathLst>
                <a:path h="4425950" w="3792220">
                  <a:moveTo>
                    <a:pt x="3778250" y="0"/>
                  </a:move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4411980"/>
                  </a:lnTo>
                  <a:cubicBezTo>
                    <a:pt x="0" y="4419600"/>
                    <a:pt x="6350" y="4425950"/>
                    <a:pt x="13970" y="4425950"/>
                  </a:cubicBezTo>
                  <a:lnTo>
                    <a:pt x="3778250" y="4425950"/>
                  </a:lnTo>
                  <a:cubicBezTo>
                    <a:pt x="3785870" y="4425950"/>
                    <a:pt x="3792220" y="4419600"/>
                    <a:pt x="3792220" y="4411980"/>
                  </a:cubicBezTo>
                  <a:lnTo>
                    <a:pt x="3792220" y="12700"/>
                  </a:lnTo>
                  <a:cubicBezTo>
                    <a:pt x="3792220" y="5080"/>
                    <a:pt x="3785870" y="0"/>
                    <a:pt x="3778250" y="0"/>
                  </a:cubicBezTo>
                  <a:close/>
                  <a:moveTo>
                    <a:pt x="3582670" y="218440"/>
                  </a:moveTo>
                  <a:lnTo>
                    <a:pt x="3582670" y="3464560"/>
                  </a:lnTo>
                  <a:cubicBezTo>
                    <a:pt x="3582670" y="3472180"/>
                    <a:pt x="3576320" y="3478530"/>
                    <a:pt x="3568700" y="3478530"/>
                  </a:cubicBezTo>
                  <a:lnTo>
                    <a:pt x="186690" y="3478530"/>
                  </a:lnTo>
                  <a:cubicBezTo>
                    <a:pt x="179070" y="3478530"/>
                    <a:pt x="172720" y="3472180"/>
                    <a:pt x="172720" y="3464560"/>
                  </a:cubicBezTo>
                  <a:lnTo>
                    <a:pt x="172720" y="218440"/>
                  </a:lnTo>
                  <a:cubicBezTo>
                    <a:pt x="172720" y="210820"/>
                    <a:pt x="179070" y="204470"/>
                    <a:pt x="186690" y="204470"/>
                  </a:cubicBezTo>
                  <a:lnTo>
                    <a:pt x="3568700" y="204470"/>
                  </a:lnTo>
                  <a:cubicBezTo>
                    <a:pt x="3576320" y="204470"/>
                    <a:pt x="3582670" y="210820"/>
                    <a:pt x="3582670" y="218440"/>
                  </a:cubicBezTo>
                  <a:close/>
                </a:path>
              </a:pathLst>
            </a:custGeom>
            <a:solidFill>
              <a:srgbClr val="F2F1EB"/>
            </a:solidFill>
          </p:spPr>
        </p:sp>
        <p:sp>
          <p:nvSpPr>
            <p:cNvPr name="Freeform 23" id="23"/>
            <p:cNvSpPr/>
            <p:nvPr/>
          </p:nvSpPr>
          <p:spPr>
            <a:xfrm flipH="false" flipV="false" rot="0">
              <a:off x="251460" y="1104900"/>
              <a:ext cx="3409950" cy="3274060"/>
            </a:xfrm>
            <a:custGeom>
              <a:avLst/>
              <a:gdLst/>
              <a:ahLst/>
              <a:cxnLst/>
              <a:rect r="r" b="b" t="t" l="l"/>
              <a:pathLst>
                <a:path h="3274060" w="3409950">
                  <a:moveTo>
                    <a:pt x="3395980" y="0"/>
                  </a:move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3260090"/>
                  </a:lnTo>
                  <a:cubicBezTo>
                    <a:pt x="0" y="3267710"/>
                    <a:pt x="6350" y="3274060"/>
                    <a:pt x="13970" y="3274060"/>
                  </a:cubicBezTo>
                  <a:lnTo>
                    <a:pt x="3395980" y="3274060"/>
                  </a:lnTo>
                  <a:cubicBezTo>
                    <a:pt x="3403600" y="3274060"/>
                    <a:pt x="3409950" y="3267710"/>
                    <a:pt x="3409950" y="3260090"/>
                  </a:cubicBezTo>
                  <a:lnTo>
                    <a:pt x="3409950" y="13970"/>
                  </a:lnTo>
                  <a:cubicBezTo>
                    <a:pt x="3409950" y="6350"/>
                    <a:pt x="3403600" y="0"/>
                    <a:pt x="3395980" y="0"/>
                  </a:cubicBezTo>
                  <a:close/>
                </a:path>
              </a:pathLst>
            </a:custGeom>
            <a:blipFill>
              <a:blip r:embed="rId3"/>
              <a:stretch>
                <a:fillRect l="-26811" t="0" r="-26811" b="0"/>
              </a:stretch>
            </a:blipFill>
          </p:spPr>
        </p:sp>
        <p:sp>
          <p:nvSpPr>
            <p:cNvPr name="Freeform 24" id="24"/>
            <p:cNvSpPr/>
            <p:nvPr/>
          </p:nvSpPr>
          <p:spPr>
            <a:xfrm flipH="false" flipV="false" rot="0">
              <a:off x="240030" y="1106170"/>
              <a:ext cx="3421380" cy="3274060"/>
            </a:xfrm>
            <a:custGeom>
              <a:avLst/>
              <a:gdLst/>
              <a:ahLst/>
              <a:cxnLst/>
              <a:rect r="r" b="b" t="t" l="l"/>
              <a:pathLst>
                <a:path h="3274060" w="3421380">
                  <a:moveTo>
                    <a:pt x="3421380" y="8890"/>
                  </a:moveTo>
                  <a:cubicBezTo>
                    <a:pt x="3421380" y="8890"/>
                    <a:pt x="3418840" y="1270"/>
                    <a:pt x="3408680" y="0"/>
                  </a:cubicBezTo>
                  <a:lnTo>
                    <a:pt x="13970" y="0"/>
                  </a:lnTo>
                  <a:cubicBezTo>
                    <a:pt x="7620" y="0"/>
                    <a:pt x="0" y="2540"/>
                    <a:pt x="0" y="10160"/>
                  </a:cubicBezTo>
                  <a:lnTo>
                    <a:pt x="2540" y="16510"/>
                  </a:lnTo>
                  <a:cubicBezTo>
                    <a:pt x="5080" y="12700"/>
                    <a:pt x="10160" y="11430"/>
                    <a:pt x="13970" y="11430"/>
                  </a:cubicBezTo>
                  <a:lnTo>
                    <a:pt x="3411220" y="11430"/>
                  </a:lnTo>
                  <a:lnTo>
                    <a:pt x="3411220" y="3262630"/>
                  </a:lnTo>
                  <a:cubicBezTo>
                    <a:pt x="3411220" y="3267710"/>
                    <a:pt x="3408680" y="3271520"/>
                    <a:pt x="3406140" y="3274060"/>
                  </a:cubicBezTo>
                  <a:lnTo>
                    <a:pt x="3409950" y="3274060"/>
                  </a:lnTo>
                  <a:cubicBezTo>
                    <a:pt x="3416300" y="3274060"/>
                    <a:pt x="3421380" y="3268980"/>
                    <a:pt x="3421380" y="3262630"/>
                  </a:cubicBezTo>
                  <a:lnTo>
                    <a:pt x="3421380" y="8890"/>
                  </a:ln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25" id="25"/>
            <p:cNvSpPr/>
            <p:nvPr/>
          </p:nvSpPr>
          <p:spPr>
            <a:xfrm flipH="false" flipV="false" rot="0">
              <a:off x="81280" y="5299710"/>
              <a:ext cx="3804920" cy="27940"/>
            </a:xfrm>
            <a:custGeom>
              <a:avLst/>
              <a:gdLst/>
              <a:ahLst/>
              <a:cxnLst/>
              <a:rect r="r" b="b" t="t" l="l"/>
              <a:pathLst>
                <a:path h="27940" w="3804920">
                  <a:moveTo>
                    <a:pt x="13970" y="13970"/>
                  </a:moveTo>
                  <a:cubicBezTo>
                    <a:pt x="6350" y="13970"/>
                    <a:pt x="0" y="7620"/>
                    <a:pt x="0" y="0"/>
                  </a:cubicBezTo>
                  <a:lnTo>
                    <a:pt x="0" y="13970"/>
                  </a:lnTo>
                  <a:cubicBezTo>
                    <a:pt x="0" y="21590"/>
                    <a:pt x="6350" y="27940"/>
                    <a:pt x="13970" y="27940"/>
                  </a:cubicBezTo>
                  <a:lnTo>
                    <a:pt x="3796030" y="27940"/>
                  </a:lnTo>
                  <a:cubicBezTo>
                    <a:pt x="3799840" y="27940"/>
                    <a:pt x="3802380" y="26670"/>
                    <a:pt x="3804920" y="24130"/>
                  </a:cubicBezTo>
                  <a:lnTo>
                    <a:pt x="3790950" y="13970"/>
                  </a:lnTo>
                  <a:lnTo>
                    <a:pt x="13970" y="13970"/>
                  </a:ln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26" id="26"/>
            <p:cNvSpPr/>
            <p:nvPr/>
          </p:nvSpPr>
          <p:spPr>
            <a:xfrm flipH="false" flipV="false" rot="0">
              <a:off x="81280" y="904240"/>
              <a:ext cx="27940" cy="4422140"/>
            </a:xfrm>
            <a:custGeom>
              <a:avLst/>
              <a:gdLst/>
              <a:ahLst/>
              <a:cxnLst/>
              <a:rect r="r" b="b" t="t" l="l"/>
              <a:pathLst>
                <a:path h="4422140" w="27940">
                  <a:moveTo>
                    <a:pt x="12700" y="4409440"/>
                  </a:moveTo>
                  <a:lnTo>
                    <a:pt x="12700" y="8890"/>
                  </a:lnTo>
                  <a:lnTo>
                    <a:pt x="3810" y="0"/>
                  </a:lnTo>
                  <a:cubicBezTo>
                    <a:pt x="1270" y="2540"/>
                    <a:pt x="0" y="5080"/>
                    <a:pt x="0" y="8890"/>
                  </a:cubicBezTo>
                  <a:lnTo>
                    <a:pt x="0" y="4408170"/>
                  </a:lnTo>
                  <a:cubicBezTo>
                    <a:pt x="0" y="4415790"/>
                    <a:pt x="6350" y="4422140"/>
                    <a:pt x="13970" y="4422140"/>
                  </a:cubicBezTo>
                  <a:lnTo>
                    <a:pt x="27940" y="4422140"/>
                  </a:lnTo>
                  <a:cubicBezTo>
                    <a:pt x="19050" y="4422140"/>
                    <a:pt x="12700" y="4415790"/>
                    <a:pt x="12700" y="4409440"/>
                  </a:cubicBez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27" id="27"/>
            <p:cNvSpPr/>
            <p:nvPr/>
          </p:nvSpPr>
          <p:spPr>
            <a:xfrm flipH="false" flipV="false" rot="0">
              <a:off x="238760" y="1108710"/>
              <a:ext cx="27940" cy="3270250"/>
            </a:xfrm>
            <a:custGeom>
              <a:avLst/>
              <a:gdLst/>
              <a:ahLst/>
              <a:cxnLst/>
              <a:rect r="r" b="b" t="t" l="l"/>
              <a:pathLst>
                <a:path h="3270250" w="27940">
                  <a:moveTo>
                    <a:pt x="12700" y="3256280"/>
                  </a:moveTo>
                  <a:lnTo>
                    <a:pt x="12700" y="7620"/>
                  </a:lnTo>
                  <a:lnTo>
                    <a:pt x="3810" y="0"/>
                  </a:lnTo>
                  <a:cubicBezTo>
                    <a:pt x="1270" y="2540"/>
                    <a:pt x="0" y="6350"/>
                    <a:pt x="0" y="10160"/>
                  </a:cubicBezTo>
                  <a:lnTo>
                    <a:pt x="0" y="3256280"/>
                  </a:lnTo>
                  <a:cubicBezTo>
                    <a:pt x="0" y="3263900"/>
                    <a:pt x="6350" y="3270250"/>
                    <a:pt x="13970" y="3270250"/>
                  </a:cubicBezTo>
                  <a:lnTo>
                    <a:pt x="27940" y="3270250"/>
                  </a:lnTo>
                  <a:cubicBezTo>
                    <a:pt x="19050" y="3270250"/>
                    <a:pt x="12700" y="3263900"/>
                    <a:pt x="12700" y="325628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0" cy="0"/>
            </a:xfrm>
            <a:custGeom>
              <a:avLst/>
              <a:gdLst/>
              <a:ahLst/>
              <a:cxnLst/>
              <a:rect r="r" b="b" t="t" l="l"/>
              <a:pathLst>
                <a:path h="0" w="0"/>
              </a:pathLst>
            </a:custGeom>
            <a:solidFill>
              <a:srgbClr val="FFFFFF"/>
            </a:solidFill>
          </p:spPr>
        </p:sp>
        <p:sp>
          <p:nvSpPr>
            <p:cNvPr name="Freeform 29" id="29"/>
            <p:cNvSpPr/>
            <p:nvPr/>
          </p:nvSpPr>
          <p:spPr>
            <a:xfrm flipH="false" flipV="false" rot="0">
              <a:off x="240030" y="4354830"/>
              <a:ext cx="3417570" cy="27940"/>
            </a:xfrm>
            <a:custGeom>
              <a:avLst/>
              <a:gdLst/>
              <a:ahLst/>
              <a:cxnLst/>
              <a:rect r="r" b="b" t="t" l="l"/>
              <a:pathLst>
                <a:path h="27940" w="3417570">
                  <a:moveTo>
                    <a:pt x="3411220" y="12700"/>
                  </a:moveTo>
                  <a:cubicBezTo>
                    <a:pt x="3409950" y="12700"/>
                    <a:pt x="3408680" y="13970"/>
                    <a:pt x="3407410" y="13970"/>
                  </a:cubicBezTo>
                  <a:lnTo>
                    <a:pt x="13970" y="13970"/>
                  </a:lnTo>
                  <a:cubicBezTo>
                    <a:pt x="6350" y="13970"/>
                    <a:pt x="0" y="7620"/>
                    <a:pt x="0" y="0"/>
                  </a:cubicBezTo>
                  <a:lnTo>
                    <a:pt x="0" y="13970"/>
                  </a:lnTo>
                  <a:cubicBezTo>
                    <a:pt x="0" y="21590"/>
                    <a:pt x="6350" y="27940"/>
                    <a:pt x="13970" y="27940"/>
                  </a:cubicBezTo>
                  <a:lnTo>
                    <a:pt x="3407410" y="27940"/>
                  </a:lnTo>
                  <a:cubicBezTo>
                    <a:pt x="3411220" y="27940"/>
                    <a:pt x="3415030" y="25400"/>
                    <a:pt x="3417570" y="22860"/>
                  </a:cubicBezTo>
                  <a:lnTo>
                    <a:pt x="3411220" y="127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30" id="30"/>
            <p:cNvSpPr/>
            <p:nvPr/>
          </p:nvSpPr>
          <p:spPr>
            <a:xfrm flipH="false" flipV="false" rot="0">
              <a:off x="93980" y="909320"/>
              <a:ext cx="1270" cy="3810"/>
            </a:xfrm>
            <a:custGeom>
              <a:avLst/>
              <a:gdLst/>
              <a:ahLst/>
              <a:cxnLst/>
              <a:rect r="r" b="b" t="t" l="l"/>
              <a:pathLst>
                <a:path h="3810" w="1270">
                  <a:moveTo>
                    <a:pt x="0" y="3810"/>
                  </a:moveTo>
                  <a:lnTo>
                    <a:pt x="1270" y="0"/>
                  </a:lnTo>
                  <a:cubicBezTo>
                    <a:pt x="0" y="1270"/>
                    <a:pt x="0" y="2540"/>
                    <a:pt x="0" y="3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31" id="31"/>
            <p:cNvSpPr/>
            <p:nvPr/>
          </p:nvSpPr>
          <p:spPr>
            <a:xfrm flipH="false" flipV="false" rot="0">
              <a:off x="85090" y="899160"/>
              <a:ext cx="3806190" cy="27940"/>
            </a:xfrm>
            <a:custGeom>
              <a:avLst/>
              <a:gdLst/>
              <a:ahLst/>
              <a:cxnLst/>
              <a:rect r="r" b="b" t="t" l="l"/>
              <a:pathLst>
                <a:path h="27940" w="3806190">
                  <a:moveTo>
                    <a:pt x="3790950" y="0"/>
                  </a:moveTo>
                  <a:lnTo>
                    <a:pt x="10160" y="0"/>
                  </a:lnTo>
                  <a:cubicBezTo>
                    <a:pt x="6350" y="0"/>
                    <a:pt x="2540" y="2540"/>
                    <a:pt x="0" y="5080"/>
                  </a:cubicBezTo>
                  <a:lnTo>
                    <a:pt x="8890" y="13970"/>
                  </a:lnTo>
                  <a:lnTo>
                    <a:pt x="3792220" y="13970"/>
                  </a:lnTo>
                  <a:cubicBezTo>
                    <a:pt x="3799840" y="13970"/>
                    <a:pt x="3806190" y="20320"/>
                    <a:pt x="3806190" y="27940"/>
                  </a:cubicBezTo>
                  <a:lnTo>
                    <a:pt x="3806190" y="13970"/>
                  </a:lnTo>
                  <a:cubicBezTo>
                    <a:pt x="3804920" y="6350"/>
                    <a:pt x="3798570" y="0"/>
                    <a:pt x="379095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32" id="32"/>
            <p:cNvSpPr/>
            <p:nvPr/>
          </p:nvSpPr>
          <p:spPr>
            <a:xfrm flipH="false" flipV="false" rot="0">
              <a:off x="3869690" y="910590"/>
              <a:ext cx="20320" cy="4413250"/>
            </a:xfrm>
            <a:custGeom>
              <a:avLst/>
              <a:gdLst/>
              <a:ahLst/>
              <a:cxnLst/>
              <a:rect r="r" b="b" t="t" l="l"/>
              <a:pathLst>
                <a:path h="4413250" w="20320">
                  <a:moveTo>
                    <a:pt x="20320" y="4401820"/>
                  </a:moveTo>
                  <a:lnTo>
                    <a:pt x="20320" y="12700"/>
                  </a:lnTo>
                  <a:cubicBezTo>
                    <a:pt x="20320" y="12700"/>
                    <a:pt x="11430" y="5080"/>
                    <a:pt x="8890" y="2540"/>
                  </a:cubicBezTo>
                  <a:cubicBezTo>
                    <a:pt x="8890" y="2540"/>
                    <a:pt x="6350" y="0"/>
                    <a:pt x="0" y="0"/>
                  </a:cubicBezTo>
                  <a:lnTo>
                    <a:pt x="0" y="4403090"/>
                  </a:lnTo>
                  <a:lnTo>
                    <a:pt x="15240" y="4413250"/>
                  </a:lnTo>
                  <a:cubicBezTo>
                    <a:pt x="19050" y="4410710"/>
                    <a:pt x="20320" y="4406900"/>
                    <a:pt x="20320" y="44018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AutoShape 33" id="33"/>
          <p:cNvSpPr/>
          <p:nvPr/>
        </p:nvSpPr>
        <p:spPr>
          <a:xfrm>
            <a:off x="11711609" y="3434787"/>
            <a:ext cx="1659644" cy="0"/>
          </a:xfrm>
          <a:prstGeom prst="line">
            <a:avLst/>
          </a:prstGeom>
          <a:ln cap="flat" w="76200">
            <a:solidFill>
              <a:srgbClr val="FF83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>
            <a:off x="11751775" y="3434787"/>
            <a:ext cx="0" cy="1659644"/>
          </a:xfrm>
          <a:prstGeom prst="line">
            <a:avLst/>
          </a:prstGeom>
          <a:ln cap="flat" w="76200">
            <a:solidFill>
              <a:srgbClr val="FF83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flipH="true">
            <a:off x="17028134" y="2778445"/>
            <a:ext cx="142109" cy="1653549"/>
          </a:xfrm>
          <a:prstGeom prst="line">
            <a:avLst/>
          </a:prstGeom>
          <a:ln cap="flat" w="76200">
            <a:solidFill>
              <a:srgbClr val="00A6CE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flipH="true" flipV="true">
            <a:off x="15513256" y="2676354"/>
            <a:ext cx="1653549" cy="142109"/>
          </a:xfrm>
          <a:prstGeom prst="line">
            <a:avLst/>
          </a:prstGeom>
          <a:ln cap="flat" w="76200">
            <a:solidFill>
              <a:srgbClr val="00A6CE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7" id="37"/>
          <p:cNvSpPr/>
          <p:nvPr/>
        </p:nvSpPr>
        <p:spPr>
          <a:xfrm flipH="false" flipV="false" rot="0">
            <a:off x="456562" y="9030295"/>
            <a:ext cx="1984210" cy="870152"/>
          </a:xfrm>
          <a:custGeom>
            <a:avLst/>
            <a:gdLst/>
            <a:ahLst/>
            <a:cxnLst/>
            <a:rect r="r" b="b" t="t" l="l"/>
            <a:pathLst>
              <a:path h="870152" w="1984210">
                <a:moveTo>
                  <a:pt x="0" y="0"/>
                </a:moveTo>
                <a:lnTo>
                  <a:pt x="1984210" y="0"/>
                </a:lnTo>
                <a:lnTo>
                  <a:pt x="1984210" y="870152"/>
                </a:lnTo>
                <a:lnTo>
                  <a:pt x="0" y="8701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38" id="38"/>
          <p:cNvGrpSpPr/>
          <p:nvPr/>
        </p:nvGrpSpPr>
        <p:grpSpPr>
          <a:xfrm rot="0">
            <a:off x="11361496" y="8886405"/>
            <a:ext cx="6926504" cy="1014041"/>
            <a:chOff x="0" y="0"/>
            <a:chExt cx="1824265" cy="267073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1824264" cy="267073"/>
            </a:xfrm>
            <a:custGeom>
              <a:avLst/>
              <a:gdLst/>
              <a:ahLst/>
              <a:cxnLst/>
              <a:rect r="r" b="b" t="t" l="l"/>
              <a:pathLst>
                <a:path h="267073" w="1824264">
                  <a:moveTo>
                    <a:pt x="33532" y="0"/>
                  </a:moveTo>
                  <a:lnTo>
                    <a:pt x="1790733" y="0"/>
                  </a:lnTo>
                  <a:cubicBezTo>
                    <a:pt x="1809252" y="0"/>
                    <a:pt x="1824264" y="15013"/>
                    <a:pt x="1824264" y="33532"/>
                  </a:cubicBezTo>
                  <a:lnTo>
                    <a:pt x="1824264" y="233541"/>
                  </a:lnTo>
                  <a:cubicBezTo>
                    <a:pt x="1824264" y="242434"/>
                    <a:pt x="1820732" y="250963"/>
                    <a:pt x="1814443" y="257251"/>
                  </a:cubicBezTo>
                  <a:cubicBezTo>
                    <a:pt x="1808155" y="263540"/>
                    <a:pt x="1799626" y="267073"/>
                    <a:pt x="1790733" y="267073"/>
                  </a:cubicBezTo>
                  <a:lnTo>
                    <a:pt x="33532" y="267073"/>
                  </a:lnTo>
                  <a:cubicBezTo>
                    <a:pt x="15013" y="267073"/>
                    <a:pt x="0" y="252060"/>
                    <a:pt x="0" y="233541"/>
                  </a:cubicBezTo>
                  <a:lnTo>
                    <a:pt x="0" y="33532"/>
                  </a:lnTo>
                  <a:cubicBezTo>
                    <a:pt x="0" y="24639"/>
                    <a:pt x="3533" y="16110"/>
                    <a:pt x="9821" y="9821"/>
                  </a:cubicBezTo>
                  <a:cubicBezTo>
                    <a:pt x="16110" y="3533"/>
                    <a:pt x="24639" y="0"/>
                    <a:pt x="33532" y="0"/>
                  </a:cubicBezTo>
                  <a:close/>
                </a:path>
              </a:pathLst>
            </a:custGeom>
            <a:solidFill>
              <a:srgbClr val="FF8300"/>
            </a:solidFill>
          </p:spPr>
        </p:sp>
        <p:sp>
          <p:nvSpPr>
            <p:cNvPr name="TextBox 40" id="40"/>
            <p:cNvSpPr txBox="true"/>
            <p:nvPr/>
          </p:nvSpPr>
          <p:spPr>
            <a:xfrm>
              <a:off x="0" y="-66675"/>
              <a:ext cx="1824265" cy="3337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41" id="41"/>
          <p:cNvGrpSpPr/>
          <p:nvPr/>
        </p:nvGrpSpPr>
        <p:grpSpPr>
          <a:xfrm rot="0">
            <a:off x="17259300" y="8886405"/>
            <a:ext cx="1028700" cy="1014041"/>
            <a:chOff x="0" y="0"/>
            <a:chExt cx="270933" cy="267073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70933" cy="267073"/>
            </a:xfrm>
            <a:custGeom>
              <a:avLst/>
              <a:gdLst/>
              <a:ahLst/>
              <a:cxnLst/>
              <a:rect r="r" b="b" t="t" l="l"/>
              <a:pathLst>
                <a:path h="267073" w="270933">
                  <a:moveTo>
                    <a:pt x="0" y="0"/>
                  </a:moveTo>
                  <a:lnTo>
                    <a:pt x="270933" y="0"/>
                  </a:lnTo>
                  <a:lnTo>
                    <a:pt x="270933" y="267073"/>
                  </a:lnTo>
                  <a:lnTo>
                    <a:pt x="0" y="267073"/>
                  </a:lnTo>
                  <a:close/>
                </a:path>
              </a:pathLst>
            </a:custGeom>
            <a:solidFill>
              <a:srgbClr val="FF8300"/>
            </a:solidFill>
          </p:spPr>
        </p:sp>
        <p:sp>
          <p:nvSpPr>
            <p:cNvPr name="TextBox 43" id="43"/>
            <p:cNvSpPr txBox="true"/>
            <p:nvPr/>
          </p:nvSpPr>
          <p:spPr>
            <a:xfrm>
              <a:off x="0" y="-66675"/>
              <a:ext cx="270933" cy="3337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44" id="44"/>
          <p:cNvSpPr/>
          <p:nvPr/>
        </p:nvSpPr>
        <p:spPr>
          <a:xfrm flipH="false" flipV="false" rot="-337884">
            <a:off x="7949464" y="8037995"/>
            <a:ext cx="5830110" cy="1984599"/>
          </a:xfrm>
          <a:custGeom>
            <a:avLst/>
            <a:gdLst/>
            <a:ahLst/>
            <a:cxnLst/>
            <a:rect r="r" b="b" t="t" l="l"/>
            <a:pathLst>
              <a:path h="1984599" w="5830110">
                <a:moveTo>
                  <a:pt x="0" y="0"/>
                </a:moveTo>
                <a:lnTo>
                  <a:pt x="5830111" y="0"/>
                </a:lnTo>
                <a:lnTo>
                  <a:pt x="5830111" y="1984599"/>
                </a:lnTo>
                <a:lnTo>
                  <a:pt x="0" y="19845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87248" r="0" b="-106518"/>
            </a:stretch>
          </a:blipFill>
        </p:spPr>
      </p:sp>
      <p:sp>
        <p:nvSpPr>
          <p:cNvPr name="TextBox 45" id="45"/>
          <p:cNvSpPr txBox="true"/>
          <p:nvPr/>
        </p:nvSpPr>
        <p:spPr>
          <a:xfrm rot="0">
            <a:off x="1028700" y="3043991"/>
            <a:ext cx="10481581" cy="54867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46559" indent="-373280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Democracy in Athens, Greece, developed around the fifth century B.C.E. and was one of the first forms of self-rule government. ​</a:t>
            </a:r>
          </a:p>
          <a:p>
            <a:pPr algn="l" marL="746559" indent="-373280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Free adult males were considered citizens and could participate in the government. ​</a:t>
            </a:r>
          </a:p>
          <a:p>
            <a:pPr algn="l" marL="746559" indent="-373280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The center of the Greek city-state or polis was the agora, or meeting-place.​</a:t>
            </a:r>
          </a:p>
          <a:p>
            <a:pPr algn="l" marL="746559" indent="-373280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The ruins of a Greek agora from Hierapolis, Turkey are shown on the right. ​</a:t>
            </a:r>
          </a:p>
          <a:p>
            <a:pPr algn="l" marL="746559" indent="-373280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The Founders learned about the problems of direct democracy from the Greeks.​</a:t>
            </a:r>
          </a:p>
        </p:txBody>
      </p:sp>
      <p:sp>
        <p:nvSpPr>
          <p:cNvPr name="TextBox 46" id="46"/>
          <p:cNvSpPr txBox="true"/>
          <p:nvPr/>
        </p:nvSpPr>
        <p:spPr>
          <a:xfrm rot="0">
            <a:off x="1028700" y="545242"/>
            <a:ext cx="16230600" cy="935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7"/>
              </a:lnSpc>
            </a:pPr>
            <a:r>
              <a:rPr lang="en-US" sz="5921">
                <a:solidFill>
                  <a:srgbClr val="1C3360"/>
                </a:solidFill>
                <a:latin typeface="Libre Franklin 2"/>
                <a:ea typeface="Libre Franklin 2"/>
                <a:cs typeface="Libre Franklin 2"/>
                <a:sym typeface="Libre Franklin 2"/>
              </a:rPr>
              <a:t>Greek and Roman History and Philosophy 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11737764" y="9149232"/>
            <a:ext cx="6318550" cy="478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869"/>
              </a:lnSpc>
            </a:pPr>
            <a:r>
              <a:rPr lang="en-US" sz="179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Ruins of the agora of Hierapolis, Turkey, in 2020, A.Savin, WikiCommons.​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6562" y="366458"/>
            <a:ext cx="17831438" cy="2410978"/>
            <a:chOff x="0" y="0"/>
            <a:chExt cx="23775251" cy="3214638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3775251" cy="3214638"/>
              <a:chOff x="0" y="0"/>
              <a:chExt cx="4696346" cy="63499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696346" cy="634990"/>
              </a:xfrm>
              <a:custGeom>
                <a:avLst/>
                <a:gdLst/>
                <a:ahLst/>
                <a:cxnLst/>
                <a:rect r="r" b="b" t="t" l="l"/>
                <a:pathLst>
                  <a:path h="634990" w="4696346">
                    <a:moveTo>
                      <a:pt x="17801" y="0"/>
                    </a:moveTo>
                    <a:lnTo>
                      <a:pt x="4678545" y="0"/>
                    </a:lnTo>
                    <a:cubicBezTo>
                      <a:pt x="4683266" y="0"/>
                      <a:pt x="4687794" y="1875"/>
                      <a:pt x="4691132" y="5214"/>
                    </a:cubicBezTo>
                    <a:cubicBezTo>
                      <a:pt x="4694470" y="8552"/>
                      <a:pt x="4696346" y="13080"/>
                      <a:pt x="4696346" y="17801"/>
                    </a:cubicBezTo>
                    <a:lnTo>
                      <a:pt x="4696346" y="617189"/>
                    </a:lnTo>
                    <a:cubicBezTo>
                      <a:pt x="4696346" y="627020"/>
                      <a:pt x="4688376" y="634990"/>
                      <a:pt x="4678545" y="634990"/>
                    </a:cubicBezTo>
                    <a:lnTo>
                      <a:pt x="17801" y="634990"/>
                    </a:lnTo>
                    <a:cubicBezTo>
                      <a:pt x="7970" y="634990"/>
                      <a:pt x="0" y="627020"/>
                      <a:pt x="0" y="617189"/>
                    </a:cubicBezTo>
                    <a:lnTo>
                      <a:pt x="0" y="17801"/>
                    </a:lnTo>
                    <a:cubicBezTo>
                      <a:pt x="0" y="7970"/>
                      <a:pt x="7970" y="0"/>
                      <a:pt x="17801" y="0"/>
                    </a:cubicBez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66675"/>
                <a:ext cx="4696346" cy="70166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0">
              <a:off x="19292320" y="0"/>
              <a:ext cx="4482931" cy="3214638"/>
              <a:chOff x="0" y="0"/>
              <a:chExt cx="885517" cy="63499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85517" cy="634990"/>
              </a:xfrm>
              <a:custGeom>
                <a:avLst/>
                <a:gdLst/>
                <a:ahLst/>
                <a:cxnLst/>
                <a:rect r="r" b="b" t="t" l="l"/>
                <a:pathLst>
                  <a:path h="634990" w="885517">
                    <a:moveTo>
                      <a:pt x="0" y="0"/>
                    </a:moveTo>
                    <a:lnTo>
                      <a:pt x="885517" y="0"/>
                    </a:lnTo>
                    <a:lnTo>
                      <a:pt x="885517" y="634990"/>
                    </a:lnTo>
                    <a:lnTo>
                      <a:pt x="0" y="634990"/>
                    </a:ln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66675"/>
                <a:ext cx="885517" cy="70166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TextBox 9" id="9"/>
          <p:cNvSpPr txBox="true"/>
          <p:nvPr/>
        </p:nvSpPr>
        <p:spPr>
          <a:xfrm rot="0">
            <a:off x="1028700" y="1538242"/>
            <a:ext cx="16230600" cy="1071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Ancient Greece and Rome taught the Founders a lot when constructing the American republic. </a:t>
            </a:r>
          </a:p>
        </p:txBody>
      </p:sp>
      <p:grpSp>
        <p:nvGrpSpPr>
          <p:cNvPr name="Group 10" id="10"/>
          <p:cNvGrpSpPr>
            <a:grpSpLocks noChangeAspect="true"/>
          </p:cNvGrpSpPr>
          <p:nvPr/>
        </p:nvGrpSpPr>
        <p:grpSpPr>
          <a:xfrm rot="0">
            <a:off x="11510281" y="2296815"/>
            <a:ext cx="5961063" cy="6982018"/>
            <a:chOff x="0" y="0"/>
            <a:chExt cx="4597400" cy="5384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350520" y="69850"/>
              <a:ext cx="4161790" cy="4737100"/>
            </a:xfrm>
            <a:custGeom>
              <a:avLst/>
              <a:gdLst/>
              <a:ahLst/>
              <a:cxnLst/>
              <a:rect r="r" b="b" t="t" l="l"/>
              <a:pathLst>
                <a:path h="4737100" w="4161790">
                  <a:moveTo>
                    <a:pt x="4149090" y="327660"/>
                  </a:moveTo>
                  <a:lnTo>
                    <a:pt x="398780" y="1270"/>
                  </a:lnTo>
                  <a:cubicBezTo>
                    <a:pt x="391160" y="0"/>
                    <a:pt x="384810" y="6350"/>
                    <a:pt x="383540" y="13970"/>
                  </a:cubicBezTo>
                  <a:lnTo>
                    <a:pt x="1270" y="4395470"/>
                  </a:lnTo>
                  <a:cubicBezTo>
                    <a:pt x="0" y="4403090"/>
                    <a:pt x="6350" y="4409440"/>
                    <a:pt x="13970" y="4409440"/>
                  </a:cubicBezTo>
                  <a:lnTo>
                    <a:pt x="3764280" y="4735830"/>
                  </a:lnTo>
                  <a:cubicBezTo>
                    <a:pt x="3771900" y="4737100"/>
                    <a:pt x="3778250" y="4730750"/>
                    <a:pt x="3779520" y="4723130"/>
                  </a:cubicBezTo>
                  <a:lnTo>
                    <a:pt x="4161790" y="341630"/>
                  </a:lnTo>
                  <a:cubicBezTo>
                    <a:pt x="4161790" y="335280"/>
                    <a:pt x="4156710" y="328930"/>
                    <a:pt x="4149090" y="327660"/>
                  </a:cubicBezTo>
                  <a:close/>
                  <a:moveTo>
                    <a:pt x="3934460" y="529590"/>
                  </a:moveTo>
                  <a:lnTo>
                    <a:pt x="3652520" y="3763010"/>
                  </a:lnTo>
                  <a:cubicBezTo>
                    <a:pt x="3651250" y="3770630"/>
                    <a:pt x="3644900" y="3775710"/>
                    <a:pt x="3638550" y="3775710"/>
                  </a:cubicBezTo>
                  <a:lnTo>
                    <a:pt x="269240" y="3482340"/>
                  </a:lnTo>
                  <a:cubicBezTo>
                    <a:pt x="261620" y="3481070"/>
                    <a:pt x="256540" y="3474720"/>
                    <a:pt x="256540" y="3468370"/>
                  </a:cubicBezTo>
                  <a:lnTo>
                    <a:pt x="538480" y="233680"/>
                  </a:lnTo>
                  <a:cubicBezTo>
                    <a:pt x="539750" y="226060"/>
                    <a:pt x="546100" y="220980"/>
                    <a:pt x="553720" y="220980"/>
                  </a:cubicBezTo>
                  <a:lnTo>
                    <a:pt x="3921760" y="514350"/>
                  </a:lnTo>
                  <a:cubicBezTo>
                    <a:pt x="3929380" y="515620"/>
                    <a:pt x="3934460" y="521970"/>
                    <a:pt x="3934460" y="529590"/>
                  </a:cubicBezTo>
                  <a:close/>
                </a:path>
              </a:pathLst>
            </a:custGeom>
            <a:solidFill>
              <a:srgbClr val="F2F1EB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605790" y="289560"/>
              <a:ext cx="3679190" cy="3557270"/>
            </a:xfrm>
            <a:custGeom>
              <a:avLst/>
              <a:gdLst/>
              <a:ahLst/>
              <a:cxnLst/>
              <a:rect r="r" b="b" t="t" l="l"/>
              <a:pathLst>
                <a:path h="3557270" w="3679190">
                  <a:moveTo>
                    <a:pt x="3666490" y="294640"/>
                  </a:moveTo>
                  <a:lnTo>
                    <a:pt x="297180" y="1270"/>
                  </a:lnTo>
                  <a:cubicBezTo>
                    <a:pt x="289560" y="0"/>
                    <a:pt x="283210" y="6350"/>
                    <a:pt x="281940" y="13970"/>
                  </a:cubicBezTo>
                  <a:lnTo>
                    <a:pt x="1270" y="3247390"/>
                  </a:lnTo>
                  <a:cubicBezTo>
                    <a:pt x="0" y="3255010"/>
                    <a:pt x="6350" y="3261360"/>
                    <a:pt x="13970" y="3262630"/>
                  </a:cubicBezTo>
                  <a:lnTo>
                    <a:pt x="3382010" y="3556000"/>
                  </a:lnTo>
                  <a:cubicBezTo>
                    <a:pt x="3389630" y="3557270"/>
                    <a:pt x="3395980" y="3550920"/>
                    <a:pt x="3397250" y="3543300"/>
                  </a:cubicBezTo>
                  <a:lnTo>
                    <a:pt x="3679190" y="309880"/>
                  </a:lnTo>
                  <a:cubicBezTo>
                    <a:pt x="3679190" y="302260"/>
                    <a:pt x="3674110" y="295910"/>
                    <a:pt x="3666490" y="294640"/>
                  </a:cubicBezTo>
                  <a:close/>
                </a:path>
              </a:pathLst>
            </a:custGeom>
            <a:blipFill>
              <a:blip r:embed="rId2"/>
              <a:stretch>
                <a:fillRect l="-14274" t="0" r="-14274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877570" y="289560"/>
              <a:ext cx="3407410" cy="3554730"/>
            </a:xfrm>
            <a:custGeom>
              <a:avLst/>
              <a:gdLst/>
              <a:ahLst/>
              <a:cxnLst/>
              <a:rect r="r" b="b" t="t" l="l"/>
              <a:pathLst>
                <a:path h="3554730" w="3407410">
                  <a:moveTo>
                    <a:pt x="3407410" y="304800"/>
                  </a:moveTo>
                  <a:cubicBezTo>
                    <a:pt x="3407410" y="304800"/>
                    <a:pt x="3406140" y="297180"/>
                    <a:pt x="3395980" y="294640"/>
                  </a:cubicBezTo>
                  <a:lnTo>
                    <a:pt x="3394710" y="294640"/>
                  </a:lnTo>
                  <a:lnTo>
                    <a:pt x="3383280" y="293370"/>
                  </a:lnTo>
                  <a:lnTo>
                    <a:pt x="15240" y="0"/>
                  </a:lnTo>
                  <a:cubicBezTo>
                    <a:pt x="8890" y="0"/>
                    <a:pt x="1270" y="1270"/>
                    <a:pt x="0" y="8890"/>
                  </a:cubicBezTo>
                  <a:lnTo>
                    <a:pt x="1270" y="15240"/>
                  </a:lnTo>
                  <a:cubicBezTo>
                    <a:pt x="3810" y="12700"/>
                    <a:pt x="8890" y="10160"/>
                    <a:pt x="13970" y="10160"/>
                  </a:cubicBezTo>
                  <a:lnTo>
                    <a:pt x="3393440" y="304800"/>
                  </a:lnTo>
                  <a:lnTo>
                    <a:pt x="3398520" y="304800"/>
                  </a:lnTo>
                  <a:lnTo>
                    <a:pt x="3116580" y="3543300"/>
                  </a:lnTo>
                  <a:cubicBezTo>
                    <a:pt x="3116580" y="3548380"/>
                    <a:pt x="3114040" y="3552190"/>
                    <a:pt x="3110230" y="3554730"/>
                  </a:cubicBezTo>
                  <a:lnTo>
                    <a:pt x="3114040" y="3554730"/>
                  </a:lnTo>
                  <a:cubicBezTo>
                    <a:pt x="3120390" y="3554730"/>
                    <a:pt x="3126740" y="3550920"/>
                    <a:pt x="3126740" y="3544570"/>
                  </a:cubicBezTo>
                  <a:lnTo>
                    <a:pt x="3407410" y="304800"/>
                  </a:ln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353060" y="4452620"/>
              <a:ext cx="3789680" cy="356870"/>
            </a:xfrm>
            <a:custGeom>
              <a:avLst/>
              <a:gdLst/>
              <a:ahLst/>
              <a:cxnLst/>
              <a:rect r="r" b="b" t="t" l="l"/>
              <a:pathLst>
                <a:path h="356870" w="3789680">
                  <a:moveTo>
                    <a:pt x="15240" y="15240"/>
                  </a:moveTo>
                  <a:cubicBezTo>
                    <a:pt x="7620" y="13970"/>
                    <a:pt x="2540" y="7620"/>
                    <a:pt x="2540" y="0"/>
                  </a:cubicBezTo>
                  <a:lnTo>
                    <a:pt x="1270" y="13970"/>
                  </a:lnTo>
                  <a:cubicBezTo>
                    <a:pt x="0" y="21590"/>
                    <a:pt x="6350" y="27940"/>
                    <a:pt x="13970" y="29210"/>
                  </a:cubicBezTo>
                  <a:lnTo>
                    <a:pt x="3780790" y="356870"/>
                  </a:lnTo>
                  <a:cubicBezTo>
                    <a:pt x="3784600" y="356870"/>
                    <a:pt x="3787140" y="355600"/>
                    <a:pt x="3789680" y="354330"/>
                  </a:cubicBezTo>
                  <a:lnTo>
                    <a:pt x="3775710" y="342900"/>
                  </a:lnTo>
                  <a:lnTo>
                    <a:pt x="15240" y="15240"/>
                  </a:ln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353060" y="74930"/>
              <a:ext cx="396240" cy="4408170"/>
            </a:xfrm>
            <a:custGeom>
              <a:avLst/>
              <a:gdLst/>
              <a:ahLst/>
              <a:cxnLst/>
              <a:rect r="r" b="b" t="t" l="l"/>
              <a:pathLst>
                <a:path h="4408170" w="396240">
                  <a:moveTo>
                    <a:pt x="13970" y="4392930"/>
                  </a:moveTo>
                  <a:lnTo>
                    <a:pt x="396240" y="8890"/>
                  </a:lnTo>
                  <a:lnTo>
                    <a:pt x="387350" y="0"/>
                  </a:lnTo>
                  <a:cubicBezTo>
                    <a:pt x="384810" y="1270"/>
                    <a:pt x="383540" y="5080"/>
                    <a:pt x="382270" y="8890"/>
                  </a:cubicBezTo>
                  <a:lnTo>
                    <a:pt x="1270" y="4391660"/>
                  </a:lnTo>
                  <a:cubicBezTo>
                    <a:pt x="0" y="4399280"/>
                    <a:pt x="6350" y="4405630"/>
                    <a:pt x="13970" y="4406900"/>
                  </a:cubicBezTo>
                  <a:lnTo>
                    <a:pt x="27940" y="4408170"/>
                  </a:lnTo>
                  <a:cubicBezTo>
                    <a:pt x="19050" y="4406900"/>
                    <a:pt x="13970" y="4400550"/>
                    <a:pt x="13970" y="4392930"/>
                  </a:cubicBez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591820" y="292100"/>
              <a:ext cx="297180" cy="3260090"/>
            </a:xfrm>
            <a:custGeom>
              <a:avLst/>
              <a:gdLst/>
              <a:ahLst/>
              <a:cxnLst/>
              <a:rect r="r" b="b" t="t" l="l"/>
              <a:pathLst>
                <a:path h="3260090" w="297180">
                  <a:moveTo>
                    <a:pt x="15240" y="3244850"/>
                  </a:moveTo>
                  <a:lnTo>
                    <a:pt x="297180" y="11430"/>
                  </a:lnTo>
                  <a:lnTo>
                    <a:pt x="297180" y="8890"/>
                  </a:lnTo>
                  <a:lnTo>
                    <a:pt x="288290" y="0"/>
                  </a:lnTo>
                  <a:cubicBezTo>
                    <a:pt x="285750" y="2540"/>
                    <a:pt x="283210" y="5080"/>
                    <a:pt x="283210" y="10160"/>
                  </a:cubicBezTo>
                  <a:lnTo>
                    <a:pt x="1270" y="3243580"/>
                  </a:lnTo>
                  <a:cubicBezTo>
                    <a:pt x="0" y="3251200"/>
                    <a:pt x="6350" y="3257550"/>
                    <a:pt x="13970" y="3258820"/>
                  </a:cubicBezTo>
                  <a:lnTo>
                    <a:pt x="27940" y="3260090"/>
                  </a:lnTo>
                  <a:cubicBezTo>
                    <a:pt x="20320" y="3258820"/>
                    <a:pt x="13970" y="3252470"/>
                    <a:pt x="15240" y="324485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0" cy="0"/>
            </a:xfrm>
            <a:custGeom>
              <a:avLst/>
              <a:gdLst/>
              <a:ahLst/>
              <a:cxnLst/>
              <a:rect r="r" b="b" t="t" l="l"/>
              <a:pathLst>
                <a:path h="0" w="0"/>
              </a:pathLst>
            </a:custGeom>
            <a:solidFill>
              <a:srgbClr val="FFFFFF"/>
            </a:soli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593090" y="3526790"/>
              <a:ext cx="3404870" cy="322580"/>
            </a:xfrm>
            <a:custGeom>
              <a:avLst/>
              <a:gdLst/>
              <a:ahLst/>
              <a:cxnLst/>
              <a:rect r="r" b="b" t="t" l="l"/>
              <a:pathLst>
                <a:path h="322580" w="3404870">
                  <a:moveTo>
                    <a:pt x="3399790" y="308610"/>
                  </a:moveTo>
                  <a:lnTo>
                    <a:pt x="3395980" y="308610"/>
                  </a:lnTo>
                  <a:lnTo>
                    <a:pt x="15240" y="13970"/>
                  </a:lnTo>
                  <a:cubicBezTo>
                    <a:pt x="7620" y="12700"/>
                    <a:pt x="2540" y="6350"/>
                    <a:pt x="2540" y="0"/>
                  </a:cubicBezTo>
                  <a:lnTo>
                    <a:pt x="1270" y="13970"/>
                  </a:lnTo>
                  <a:cubicBezTo>
                    <a:pt x="0" y="21590"/>
                    <a:pt x="6350" y="27940"/>
                    <a:pt x="13970" y="29210"/>
                  </a:cubicBezTo>
                  <a:lnTo>
                    <a:pt x="3394710" y="322580"/>
                  </a:lnTo>
                  <a:cubicBezTo>
                    <a:pt x="3398520" y="322580"/>
                    <a:pt x="3402330" y="321310"/>
                    <a:pt x="3404870" y="318770"/>
                  </a:cubicBezTo>
                  <a:lnTo>
                    <a:pt x="3399790" y="30861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9" id="19"/>
            <p:cNvSpPr/>
            <p:nvPr/>
          </p:nvSpPr>
          <p:spPr>
            <a:xfrm flipH="false" flipV="false" rot="0">
              <a:off x="749300" y="80010"/>
              <a:ext cx="1270" cy="3810"/>
            </a:xfrm>
            <a:custGeom>
              <a:avLst/>
              <a:gdLst/>
              <a:ahLst/>
              <a:cxnLst/>
              <a:rect r="r" b="b" t="t" l="l"/>
              <a:pathLst>
                <a:path h="3810" w="1270">
                  <a:moveTo>
                    <a:pt x="0" y="3810"/>
                  </a:moveTo>
                  <a:lnTo>
                    <a:pt x="1270" y="0"/>
                  </a:lnTo>
                  <a:cubicBezTo>
                    <a:pt x="0" y="1270"/>
                    <a:pt x="0" y="2540"/>
                    <a:pt x="0" y="3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741680" y="71120"/>
              <a:ext cx="3789680" cy="355600"/>
            </a:xfrm>
            <a:custGeom>
              <a:avLst/>
              <a:gdLst/>
              <a:ahLst/>
              <a:cxnLst/>
              <a:rect r="r" b="b" t="t" l="l"/>
              <a:pathLst>
                <a:path h="355600" w="3789680">
                  <a:moveTo>
                    <a:pt x="3776980" y="327660"/>
                  </a:moveTo>
                  <a:lnTo>
                    <a:pt x="22860" y="1270"/>
                  </a:lnTo>
                  <a:lnTo>
                    <a:pt x="10160" y="0"/>
                  </a:lnTo>
                  <a:cubicBezTo>
                    <a:pt x="6350" y="0"/>
                    <a:pt x="2540" y="1270"/>
                    <a:pt x="0" y="3810"/>
                  </a:cubicBezTo>
                  <a:lnTo>
                    <a:pt x="7620" y="12700"/>
                  </a:lnTo>
                  <a:lnTo>
                    <a:pt x="8890" y="12700"/>
                  </a:lnTo>
                  <a:lnTo>
                    <a:pt x="3775710" y="340360"/>
                  </a:lnTo>
                  <a:cubicBezTo>
                    <a:pt x="3783330" y="341630"/>
                    <a:pt x="3788410" y="347980"/>
                    <a:pt x="3788410" y="355600"/>
                  </a:cubicBezTo>
                  <a:lnTo>
                    <a:pt x="3789680" y="341630"/>
                  </a:lnTo>
                  <a:cubicBezTo>
                    <a:pt x="3789680" y="335280"/>
                    <a:pt x="3784600" y="328930"/>
                    <a:pt x="3776980" y="3276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4130040" y="408940"/>
              <a:ext cx="400050" cy="4396740"/>
            </a:xfrm>
            <a:custGeom>
              <a:avLst/>
              <a:gdLst/>
              <a:ahLst/>
              <a:cxnLst/>
              <a:rect r="r" b="b" t="t" l="l"/>
              <a:pathLst>
                <a:path h="4396740" w="400050">
                  <a:moveTo>
                    <a:pt x="19050" y="4387850"/>
                  </a:moveTo>
                  <a:lnTo>
                    <a:pt x="400050" y="13970"/>
                  </a:lnTo>
                  <a:cubicBezTo>
                    <a:pt x="400050" y="13970"/>
                    <a:pt x="392430" y="5080"/>
                    <a:pt x="389890" y="2540"/>
                  </a:cubicBezTo>
                  <a:cubicBezTo>
                    <a:pt x="389890" y="2540"/>
                    <a:pt x="387350" y="0"/>
                    <a:pt x="382270" y="0"/>
                  </a:cubicBezTo>
                  <a:lnTo>
                    <a:pt x="0" y="4385310"/>
                  </a:lnTo>
                  <a:lnTo>
                    <a:pt x="13970" y="4396740"/>
                  </a:lnTo>
                  <a:cubicBezTo>
                    <a:pt x="16510" y="4395470"/>
                    <a:pt x="19050" y="4391660"/>
                    <a:pt x="19050" y="438785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2" id="22"/>
            <p:cNvSpPr/>
            <p:nvPr/>
          </p:nvSpPr>
          <p:spPr>
            <a:xfrm flipH="false" flipV="false" rot="0">
              <a:off x="78740" y="900430"/>
              <a:ext cx="3792220" cy="4425950"/>
            </a:xfrm>
            <a:custGeom>
              <a:avLst/>
              <a:gdLst/>
              <a:ahLst/>
              <a:cxnLst/>
              <a:rect r="r" b="b" t="t" l="l"/>
              <a:pathLst>
                <a:path h="4425950" w="3792220">
                  <a:moveTo>
                    <a:pt x="3778250" y="0"/>
                  </a:move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4411980"/>
                  </a:lnTo>
                  <a:cubicBezTo>
                    <a:pt x="0" y="4419600"/>
                    <a:pt x="6350" y="4425950"/>
                    <a:pt x="13970" y="4425950"/>
                  </a:cubicBezTo>
                  <a:lnTo>
                    <a:pt x="3778250" y="4425950"/>
                  </a:lnTo>
                  <a:cubicBezTo>
                    <a:pt x="3785870" y="4425950"/>
                    <a:pt x="3792220" y="4419600"/>
                    <a:pt x="3792220" y="4411980"/>
                  </a:cubicBezTo>
                  <a:lnTo>
                    <a:pt x="3792220" y="12700"/>
                  </a:lnTo>
                  <a:cubicBezTo>
                    <a:pt x="3792220" y="5080"/>
                    <a:pt x="3785870" y="0"/>
                    <a:pt x="3778250" y="0"/>
                  </a:cubicBezTo>
                  <a:close/>
                  <a:moveTo>
                    <a:pt x="3582670" y="218440"/>
                  </a:moveTo>
                  <a:lnTo>
                    <a:pt x="3582670" y="3464560"/>
                  </a:lnTo>
                  <a:cubicBezTo>
                    <a:pt x="3582670" y="3472180"/>
                    <a:pt x="3576320" y="3478530"/>
                    <a:pt x="3568700" y="3478530"/>
                  </a:cubicBezTo>
                  <a:lnTo>
                    <a:pt x="186690" y="3478530"/>
                  </a:lnTo>
                  <a:cubicBezTo>
                    <a:pt x="179070" y="3478530"/>
                    <a:pt x="172720" y="3472180"/>
                    <a:pt x="172720" y="3464560"/>
                  </a:cubicBezTo>
                  <a:lnTo>
                    <a:pt x="172720" y="218440"/>
                  </a:lnTo>
                  <a:cubicBezTo>
                    <a:pt x="172720" y="210820"/>
                    <a:pt x="179070" y="204470"/>
                    <a:pt x="186690" y="204470"/>
                  </a:cubicBezTo>
                  <a:lnTo>
                    <a:pt x="3568700" y="204470"/>
                  </a:lnTo>
                  <a:cubicBezTo>
                    <a:pt x="3576320" y="204470"/>
                    <a:pt x="3582670" y="210820"/>
                    <a:pt x="3582670" y="218440"/>
                  </a:cubicBezTo>
                  <a:close/>
                </a:path>
              </a:pathLst>
            </a:custGeom>
            <a:solidFill>
              <a:srgbClr val="F2F1EB"/>
            </a:solidFill>
          </p:spPr>
        </p:sp>
        <p:sp>
          <p:nvSpPr>
            <p:cNvPr name="Freeform 23" id="23"/>
            <p:cNvSpPr/>
            <p:nvPr/>
          </p:nvSpPr>
          <p:spPr>
            <a:xfrm flipH="false" flipV="false" rot="0">
              <a:off x="251460" y="1104900"/>
              <a:ext cx="3409950" cy="3274060"/>
            </a:xfrm>
            <a:custGeom>
              <a:avLst/>
              <a:gdLst/>
              <a:ahLst/>
              <a:cxnLst/>
              <a:rect r="r" b="b" t="t" l="l"/>
              <a:pathLst>
                <a:path h="3274060" w="3409950">
                  <a:moveTo>
                    <a:pt x="3395980" y="0"/>
                  </a:move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3260090"/>
                  </a:lnTo>
                  <a:cubicBezTo>
                    <a:pt x="0" y="3267710"/>
                    <a:pt x="6350" y="3274060"/>
                    <a:pt x="13970" y="3274060"/>
                  </a:cubicBezTo>
                  <a:lnTo>
                    <a:pt x="3395980" y="3274060"/>
                  </a:lnTo>
                  <a:cubicBezTo>
                    <a:pt x="3403600" y="3274060"/>
                    <a:pt x="3409950" y="3267710"/>
                    <a:pt x="3409950" y="3260090"/>
                  </a:cubicBezTo>
                  <a:lnTo>
                    <a:pt x="3409950" y="13970"/>
                  </a:lnTo>
                  <a:cubicBezTo>
                    <a:pt x="3409950" y="6350"/>
                    <a:pt x="3403600" y="0"/>
                    <a:pt x="3395980" y="0"/>
                  </a:cubicBezTo>
                  <a:close/>
                </a:path>
              </a:pathLst>
            </a:custGeom>
            <a:blipFill>
              <a:blip r:embed="rId3"/>
              <a:stretch>
                <a:fillRect l="-13849" t="0" r="-13849" b="0"/>
              </a:stretch>
            </a:blipFill>
          </p:spPr>
        </p:sp>
        <p:sp>
          <p:nvSpPr>
            <p:cNvPr name="Freeform 24" id="24"/>
            <p:cNvSpPr/>
            <p:nvPr/>
          </p:nvSpPr>
          <p:spPr>
            <a:xfrm flipH="false" flipV="false" rot="0">
              <a:off x="240030" y="1106170"/>
              <a:ext cx="3421380" cy="3274060"/>
            </a:xfrm>
            <a:custGeom>
              <a:avLst/>
              <a:gdLst/>
              <a:ahLst/>
              <a:cxnLst/>
              <a:rect r="r" b="b" t="t" l="l"/>
              <a:pathLst>
                <a:path h="3274060" w="3421380">
                  <a:moveTo>
                    <a:pt x="3421380" y="8890"/>
                  </a:moveTo>
                  <a:cubicBezTo>
                    <a:pt x="3421380" y="8890"/>
                    <a:pt x="3418840" y="1270"/>
                    <a:pt x="3408680" y="0"/>
                  </a:cubicBezTo>
                  <a:lnTo>
                    <a:pt x="13970" y="0"/>
                  </a:lnTo>
                  <a:cubicBezTo>
                    <a:pt x="7620" y="0"/>
                    <a:pt x="0" y="2540"/>
                    <a:pt x="0" y="10160"/>
                  </a:cubicBezTo>
                  <a:lnTo>
                    <a:pt x="2540" y="16510"/>
                  </a:lnTo>
                  <a:cubicBezTo>
                    <a:pt x="5080" y="12700"/>
                    <a:pt x="10160" y="11430"/>
                    <a:pt x="13970" y="11430"/>
                  </a:cubicBezTo>
                  <a:lnTo>
                    <a:pt x="3411220" y="11430"/>
                  </a:lnTo>
                  <a:lnTo>
                    <a:pt x="3411220" y="3262630"/>
                  </a:lnTo>
                  <a:cubicBezTo>
                    <a:pt x="3411220" y="3267710"/>
                    <a:pt x="3408680" y="3271520"/>
                    <a:pt x="3406140" y="3274060"/>
                  </a:cubicBezTo>
                  <a:lnTo>
                    <a:pt x="3409950" y="3274060"/>
                  </a:lnTo>
                  <a:cubicBezTo>
                    <a:pt x="3416300" y="3274060"/>
                    <a:pt x="3421380" y="3268980"/>
                    <a:pt x="3421380" y="3262630"/>
                  </a:cubicBezTo>
                  <a:lnTo>
                    <a:pt x="3421380" y="8890"/>
                  </a:ln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25" id="25"/>
            <p:cNvSpPr/>
            <p:nvPr/>
          </p:nvSpPr>
          <p:spPr>
            <a:xfrm flipH="false" flipV="false" rot="0">
              <a:off x="81280" y="5299710"/>
              <a:ext cx="3804920" cy="27940"/>
            </a:xfrm>
            <a:custGeom>
              <a:avLst/>
              <a:gdLst/>
              <a:ahLst/>
              <a:cxnLst/>
              <a:rect r="r" b="b" t="t" l="l"/>
              <a:pathLst>
                <a:path h="27940" w="3804920">
                  <a:moveTo>
                    <a:pt x="13970" y="13970"/>
                  </a:moveTo>
                  <a:cubicBezTo>
                    <a:pt x="6350" y="13970"/>
                    <a:pt x="0" y="7620"/>
                    <a:pt x="0" y="0"/>
                  </a:cubicBezTo>
                  <a:lnTo>
                    <a:pt x="0" y="13970"/>
                  </a:lnTo>
                  <a:cubicBezTo>
                    <a:pt x="0" y="21590"/>
                    <a:pt x="6350" y="27940"/>
                    <a:pt x="13970" y="27940"/>
                  </a:cubicBezTo>
                  <a:lnTo>
                    <a:pt x="3796030" y="27940"/>
                  </a:lnTo>
                  <a:cubicBezTo>
                    <a:pt x="3799840" y="27940"/>
                    <a:pt x="3802380" y="26670"/>
                    <a:pt x="3804920" y="24130"/>
                  </a:cubicBezTo>
                  <a:lnTo>
                    <a:pt x="3790950" y="13970"/>
                  </a:lnTo>
                  <a:lnTo>
                    <a:pt x="13970" y="13970"/>
                  </a:ln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26" id="26"/>
            <p:cNvSpPr/>
            <p:nvPr/>
          </p:nvSpPr>
          <p:spPr>
            <a:xfrm flipH="false" flipV="false" rot="0">
              <a:off x="81280" y="904240"/>
              <a:ext cx="27940" cy="4422140"/>
            </a:xfrm>
            <a:custGeom>
              <a:avLst/>
              <a:gdLst/>
              <a:ahLst/>
              <a:cxnLst/>
              <a:rect r="r" b="b" t="t" l="l"/>
              <a:pathLst>
                <a:path h="4422140" w="27940">
                  <a:moveTo>
                    <a:pt x="12700" y="4409440"/>
                  </a:moveTo>
                  <a:lnTo>
                    <a:pt x="12700" y="8890"/>
                  </a:lnTo>
                  <a:lnTo>
                    <a:pt x="3810" y="0"/>
                  </a:lnTo>
                  <a:cubicBezTo>
                    <a:pt x="1270" y="2540"/>
                    <a:pt x="0" y="5080"/>
                    <a:pt x="0" y="8890"/>
                  </a:cubicBezTo>
                  <a:lnTo>
                    <a:pt x="0" y="4408170"/>
                  </a:lnTo>
                  <a:cubicBezTo>
                    <a:pt x="0" y="4415790"/>
                    <a:pt x="6350" y="4422140"/>
                    <a:pt x="13970" y="4422140"/>
                  </a:cubicBezTo>
                  <a:lnTo>
                    <a:pt x="27940" y="4422140"/>
                  </a:lnTo>
                  <a:cubicBezTo>
                    <a:pt x="19050" y="4422140"/>
                    <a:pt x="12700" y="4415790"/>
                    <a:pt x="12700" y="4409440"/>
                  </a:cubicBez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name="Freeform 27" id="27"/>
            <p:cNvSpPr/>
            <p:nvPr/>
          </p:nvSpPr>
          <p:spPr>
            <a:xfrm flipH="false" flipV="false" rot="0">
              <a:off x="238760" y="1108710"/>
              <a:ext cx="27940" cy="3270250"/>
            </a:xfrm>
            <a:custGeom>
              <a:avLst/>
              <a:gdLst/>
              <a:ahLst/>
              <a:cxnLst/>
              <a:rect r="r" b="b" t="t" l="l"/>
              <a:pathLst>
                <a:path h="3270250" w="27940">
                  <a:moveTo>
                    <a:pt x="12700" y="3256280"/>
                  </a:moveTo>
                  <a:lnTo>
                    <a:pt x="12700" y="7620"/>
                  </a:lnTo>
                  <a:lnTo>
                    <a:pt x="3810" y="0"/>
                  </a:lnTo>
                  <a:cubicBezTo>
                    <a:pt x="1270" y="2540"/>
                    <a:pt x="0" y="6350"/>
                    <a:pt x="0" y="10160"/>
                  </a:cubicBezTo>
                  <a:lnTo>
                    <a:pt x="0" y="3256280"/>
                  </a:lnTo>
                  <a:cubicBezTo>
                    <a:pt x="0" y="3263900"/>
                    <a:pt x="6350" y="3270250"/>
                    <a:pt x="13970" y="3270250"/>
                  </a:cubicBezTo>
                  <a:lnTo>
                    <a:pt x="27940" y="3270250"/>
                  </a:lnTo>
                  <a:cubicBezTo>
                    <a:pt x="19050" y="3270250"/>
                    <a:pt x="12700" y="3263900"/>
                    <a:pt x="12700" y="325628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0" cy="0"/>
            </a:xfrm>
            <a:custGeom>
              <a:avLst/>
              <a:gdLst/>
              <a:ahLst/>
              <a:cxnLst/>
              <a:rect r="r" b="b" t="t" l="l"/>
              <a:pathLst>
                <a:path h="0" w="0"/>
              </a:pathLst>
            </a:custGeom>
            <a:solidFill>
              <a:srgbClr val="FFFFFF"/>
            </a:solidFill>
          </p:spPr>
        </p:sp>
        <p:sp>
          <p:nvSpPr>
            <p:cNvPr name="Freeform 29" id="29"/>
            <p:cNvSpPr/>
            <p:nvPr/>
          </p:nvSpPr>
          <p:spPr>
            <a:xfrm flipH="false" flipV="false" rot="0">
              <a:off x="240030" y="4354830"/>
              <a:ext cx="3417570" cy="27940"/>
            </a:xfrm>
            <a:custGeom>
              <a:avLst/>
              <a:gdLst/>
              <a:ahLst/>
              <a:cxnLst/>
              <a:rect r="r" b="b" t="t" l="l"/>
              <a:pathLst>
                <a:path h="27940" w="3417570">
                  <a:moveTo>
                    <a:pt x="3411220" y="12700"/>
                  </a:moveTo>
                  <a:cubicBezTo>
                    <a:pt x="3409950" y="12700"/>
                    <a:pt x="3408680" y="13970"/>
                    <a:pt x="3407410" y="13970"/>
                  </a:cubicBezTo>
                  <a:lnTo>
                    <a:pt x="13970" y="13970"/>
                  </a:lnTo>
                  <a:cubicBezTo>
                    <a:pt x="6350" y="13970"/>
                    <a:pt x="0" y="7620"/>
                    <a:pt x="0" y="0"/>
                  </a:cubicBezTo>
                  <a:lnTo>
                    <a:pt x="0" y="13970"/>
                  </a:lnTo>
                  <a:cubicBezTo>
                    <a:pt x="0" y="21590"/>
                    <a:pt x="6350" y="27940"/>
                    <a:pt x="13970" y="27940"/>
                  </a:cubicBezTo>
                  <a:lnTo>
                    <a:pt x="3407410" y="27940"/>
                  </a:lnTo>
                  <a:cubicBezTo>
                    <a:pt x="3411220" y="27940"/>
                    <a:pt x="3415030" y="25400"/>
                    <a:pt x="3417570" y="22860"/>
                  </a:cubicBezTo>
                  <a:lnTo>
                    <a:pt x="3411220" y="127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30" id="30"/>
            <p:cNvSpPr/>
            <p:nvPr/>
          </p:nvSpPr>
          <p:spPr>
            <a:xfrm flipH="false" flipV="false" rot="0">
              <a:off x="93980" y="909320"/>
              <a:ext cx="1270" cy="3810"/>
            </a:xfrm>
            <a:custGeom>
              <a:avLst/>
              <a:gdLst/>
              <a:ahLst/>
              <a:cxnLst/>
              <a:rect r="r" b="b" t="t" l="l"/>
              <a:pathLst>
                <a:path h="3810" w="1270">
                  <a:moveTo>
                    <a:pt x="0" y="3810"/>
                  </a:moveTo>
                  <a:lnTo>
                    <a:pt x="1270" y="0"/>
                  </a:lnTo>
                  <a:cubicBezTo>
                    <a:pt x="0" y="1270"/>
                    <a:pt x="0" y="2540"/>
                    <a:pt x="0" y="3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31" id="31"/>
            <p:cNvSpPr/>
            <p:nvPr/>
          </p:nvSpPr>
          <p:spPr>
            <a:xfrm flipH="false" flipV="false" rot="0">
              <a:off x="85090" y="899160"/>
              <a:ext cx="3806190" cy="27940"/>
            </a:xfrm>
            <a:custGeom>
              <a:avLst/>
              <a:gdLst/>
              <a:ahLst/>
              <a:cxnLst/>
              <a:rect r="r" b="b" t="t" l="l"/>
              <a:pathLst>
                <a:path h="27940" w="3806190">
                  <a:moveTo>
                    <a:pt x="3790950" y="0"/>
                  </a:moveTo>
                  <a:lnTo>
                    <a:pt x="10160" y="0"/>
                  </a:lnTo>
                  <a:cubicBezTo>
                    <a:pt x="6350" y="0"/>
                    <a:pt x="2540" y="2540"/>
                    <a:pt x="0" y="5080"/>
                  </a:cubicBezTo>
                  <a:lnTo>
                    <a:pt x="8890" y="13970"/>
                  </a:lnTo>
                  <a:lnTo>
                    <a:pt x="3792220" y="13970"/>
                  </a:lnTo>
                  <a:cubicBezTo>
                    <a:pt x="3799840" y="13970"/>
                    <a:pt x="3806190" y="20320"/>
                    <a:pt x="3806190" y="27940"/>
                  </a:cubicBezTo>
                  <a:lnTo>
                    <a:pt x="3806190" y="13970"/>
                  </a:lnTo>
                  <a:cubicBezTo>
                    <a:pt x="3804920" y="6350"/>
                    <a:pt x="3798570" y="0"/>
                    <a:pt x="379095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32" id="32"/>
            <p:cNvSpPr/>
            <p:nvPr/>
          </p:nvSpPr>
          <p:spPr>
            <a:xfrm flipH="false" flipV="false" rot="0">
              <a:off x="3869690" y="910590"/>
              <a:ext cx="20320" cy="4413250"/>
            </a:xfrm>
            <a:custGeom>
              <a:avLst/>
              <a:gdLst/>
              <a:ahLst/>
              <a:cxnLst/>
              <a:rect r="r" b="b" t="t" l="l"/>
              <a:pathLst>
                <a:path h="4413250" w="20320">
                  <a:moveTo>
                    <a:pt x="20320" y="4401820"/>
                  </a:moveTo>
                  <a:lnTo>
                    <a:pt x="20320" y="12700"/>
                  </a:lnTo>
                  <a:cubicBezTo>
                    <a:pt x="20320" y="12700"/>
                    <a:pt x="11430" y="5080"/>
                    <a:pt x="8890" y="2540"/>
                  </a:cubicBezTo>
                  <a:cubicBezTo>
                    <a:pt x="8890" y="2540"/>
                    <a:pt x="6350" y="0"/>
                    <a:pt x="0" y="0"/>
                  </a:cubicBezTo>
                  <a:lnTo>
                    <a:pt x="0" y="4403090"/>
                  </a:lnTo>
                  <a:lnTo>
                    <a:pt x="15240" y="4413250"/>
                  </a:lnTo>
                  <a:cubicBezTo>
                    <a:pt x="19050" y="4410710"/>
                    <a:pt x="20320" y="4406900"/>
                    <a:pt x="20320" y="44018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3" id="33"/>
          <p:cNvGrpSpPr/>
          <p:nvPr/>
        </p:nvGrpSpPr>
        <p:grpSpPr>
          <a:xfrm rot="287167">
            <a:off x="12399992" y="2429433"/>
            <a:ext cx="1760648" cy="1120013"/>
            <a:chOff x="0" y="0"/>
            <a:chExt cx="2347531" cy="1493351"/>
          </a:xfrm>
        </p:grpSpPr>
        <p:sp>
          <p:nvSpPr>
            <p:cNvPr name="AutoShape 34" id="34"/>
            <p:cNvSpPr/>
            <p:nvPr/>
          </p:nvSpPr>
          <p:spPr>
            <a:xfrm>
              <a:off x="344" y="57150"/>
              <a:ext cx="2347187" cy="0"/>
            </a:xfrm>
            <a:prstGeom prst="line">
              <a:avLst/>
            </a:prstGeom>
            <a:ln cap="flat" w="114300">
              <a:solidFill>
                <a:srgbClr val="FF830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35" id="35"/>
            <p:cNvSpPr/>
            <p:nvPr/>
          </p:nvSpPr>
          <p:spPr>
            <a:xfrm>
              <a:off x="57150" y="57150"/>
              <a:ext cx="0" cy="1436201"/>
            </a:xfrm>
            <a:prstGeom prst="line">
              <a:avLst/>
            </a:prstGeom>
            <a:ln cap="flat" w="114300">
              <a:solidFill>
                <a:srgbClr val="FF8300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36" id="36"/>
          <p:cNvGrpSpPr/>
          <p:nvPr/>
        </p:nvGrpSpPr>
        <p:grpSpPr>
          <a:xfrm rot="-303538">
            <a:off x="14838873" y="3349357"/>
            <a:ext cx="1803948" cy="1908588"/>
            <a:chOff x="0" y="0"/>
            <a:chExt cx="2405264" cy="2544784"/>
          </a:xfrm>
        </p:grpSpPr>
        <p:sp>
          <p:nvSpPr>
            <p:cNvPr name="AutoShape 37" id="37"/>
            <p:cNvSpPr/>
            <p:nvPr/>
          </p:nvSpPr>
          <p:spPr>
            <a:xfrm flipH="true">
              <a:off x="2147343" y="201324"/>
              <a:ext cx="200981" cy="2338566"/>
            </a:xfrm>
            <a:prstGeom prst="line">
              <a:avLst/>
            </a:prstGeom>
            <a:ln cap="flat" w="114300">
              <a:solidFill>
                <a:srgbClr val="00A6CE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38" id="38"/>
            <p:cNvSpPr/>
            <p:nvPr/>
          </p:nvSpPr>
          <p:spPr>
            <a:xfrm flipH="true" flipV="true">
              <a:off x="4894" y="56940"/>
              <a:ext cx="2338566" cy="200981"/>
            </a:xfrm>
            <a:prstGeom prst="line">
              <a:avLst/>
            </a:prstGeom>
            <a:ln cap="flat" w="114300">
              <a:solidFill>
                <a:srgbClr val="00A6CE"/>
              </a:solidFill>
              <a:prstDash val="solid"/>
              <a:headEnd type="none" len="sm" w="sm"/>
              <a:tailEnd type="none" len="sm" w="sm"/>
            </a:ln>
          </p:spPr>
        </p:sp>
      </p:grpSp>
      <p:sp>
        <p:nvSpPr>
          <p:cNvPr name="Freeform 39" id="39"/>
          <p:cNvSpPr/>
          <p:nvPr/>
        </p:nvSpPr>
        <p:spPr>
          <a:xfrm flipH="false" flipV="false" rot="0">
            <a:off x="456562" y="9030295"/>
            <a:ext cx="1984210" cy="870152"/>
          </a:xfrm>
          <a:custGeom>
            <a:avLst/>
            <a:gdLst/>
            <a:ahLst/>
            <a:cxnLst/>
            <a:rect r="r" b="b" t="t" l="l"/>
            <a:pathLst>
              <a:path h="870152" w="1984210">
                <a:moveTo>
                  <a:pt x="0" y="0"/>
                </a:moveTo>
                <a:lnTo>
                  <a:pt x="1984210" y="0"/>
                </a:lnTo>
                <a:lnTo>
                  <a:pt x="1984210" y="870152"/>
                </a:lnTo>
                <a:lnTo>
                  <a:pt x="0" y="8701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0" id="40"/>
          <p:cNvSpPr/>
          <p:nvPr/>
        </p:nvSpPr>
        <p:spPr>
          <a:xfrm flipH="false" flipV="false" rot="0">
            <a:off x="8852384" y="7930744"/>
            <a:ext cx="9435616" cy="2356256"/>
          </a:xfrm>
          <a:custGeom>
            <a:avLst/>
            <a:gdLst/>
            <a:ahLst/>
            <a:cxnLst/>
            <a:rect r="r" b="b" t="t" l="l"/>
            <a:pathLst>
              <a:path h="2356256" w="9435616">
                <a:moveTo>
                  <a:pt x="0" y="0"/>
                </a:moveTo>
                <a:lnTo>
                  <a:pt x="9435616" y="0"/>
                </a:lnTo>
                <a:lnTo>
                  <a:pt x="9435616" y="2356256"/>
                </a:lnTo>
                <a:lnTo>
                  <a:pt x="0" y="235625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55268" r="-19513" b="-223323"/>
            </a:stretch>
          </a:blipFill>
        </p:spPr>
      </p:sp>
      <p:sp>
        <p:nvSpPr>
          <p:cNvPr name="TextBox 41" id="41"/>
          <p:cNvSpPr txBox="true"/>
          <p:nvPr/>
        </p:nvSpPr>
        <p:spPr>
          <a:xfrm rot="0">
            <a:off x="1028700" y="3043991"/>
            <a:ext cx="9693675" cy="54867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46559" indent="-373280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The Roman Republic (509 B.C.E. to 27 B.C.E.) was governed by various assemblies of Roman citizens who made decisions for the city on behalf of its population. ​</a:t>
            </a:r>
          </a:p>
          <a:p>
            <a:pPr algn="l" marL="746559" indent="-373280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Rome’s Forum was at the center of the city literally and figuratively.​</a:t>
            </a:r>
          </a:p>
          <a:p>
            <a:pPr algn="l" marL="746559" indent="-373280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Processions, elections, speeches, criminal trials all took place here.​</a:t>
            </a:r>
          </a:p>
          <a:p>
            <a:pPr algn="l" marL="746559" indent="-373280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The Founders learned that civic virtue was the foundation for a republic and corruption could cause its collapse. ​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028700" y="545242"/>
            <a:ext cx="16230600" cy="935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7"/>
              </a:lnSpc>
            </a:pPr>
            <a:r>
              <a:rPr lang="en-US" sz="5921">
                <a:solidFill>
                  <a:srgbClr val="1C3360"/>
                </a:solidFill>
                <a:latin typeface="Libre Franklin 2"/>
                <a:ea typeface="Libre Franklin 2"/>
                <a:cs typeface="Libre Franklin 2"/>
                <a:sym typeface="Libre Franklin 2"/>
              </a:rPr>
              <a:t>Greek and Roman History and Philosophy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6562" y="366458"/>
            <a:ext cx="17831438" cy="2410978"/>
            <a:chOff x="0" y="0"/>
            <a:chExt cx="23775251" cy="3214638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3775251" cy="3214638"/>
              <a:chOff x="0" y="0"/>
              <a:chExt cx="4696346" cy="63499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696346" cy="634990"/>
              </a:xfrm>
              <a:custGeom>
                <a:avLst/>
                <a:gdLst/>
                <a:ahLst/>
                <a:cxnLst/>
                <a:rect r="r" b="b" t="t" l="l"/>
                <a:pathLst>
                  <a:path h="634990" w="4696346">
                    <a:moveTo>
                      <a:pt x="17801" y="0"/>
                    </a:moveTo>
                    <a:lnTo>
                      <a:pt x="4678545" y="0"/>
                    </a:lnTo>
                    <a:cubicBezTo>
                      <a:pt x="4683266" y="0"/>
                      <a:pt x="4687794" y="1875"/>
                      <a:pt x="4691132" y="5214"/>
                    </a:cubicBezTo>
                    <a:cubicBezTo>
                      <a:pt x="4694470" y="8552"/>
                      <a:pt x="4696346" y="13080"/>
                      <a:pt x="4696346" y="17801"/>
                    </a:cubicBezTo>
                    <a:lnTo>
                      <a:pt x="4696346" y="617189"/>
                    </a:lnTo>
                    <a:cubicBezTo>
                      <a:pt x="4696346" y="627020"/>
                      <a:pt x="4688376" y="634990"/>
                      <a:pt x="4678545" y="634990"/>
                    </a:cubicBezTo>
                    <a:lnTo>
                      <a:pt x="17801" y="634990"/>
                    </a:lnTo>
                    <a:cubicBezTo>
                      <a:pt x="7970" y="634990"/>
                      <a:pt x="0" y="627020"/>
                      <a:pt x="0" y="617189"/>
                    </a:cubicBezTo>
                    <a:lnTo>
                      <a:pt x="0" y="17801"/>
                    </a:lnTo>
                    <a:cubicBezTo>
                      <a:pt x="0" y="7970"/>
                      <a:pt x="7970" y="0"/>
                      <a:pt x="17801" y="0"/>
                    </a:cubicBez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66675"/>
                <a:ext cx="4696346" cy="70166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0">
              <a:off x="19292320" y="0"/>
              <a:ext cx="4482931" cy="3214638"/>
              <a:chOff x="0" y="0"/>
              <a:chExt cx="885517" cy="63499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85517" cy="634990"/>
              </a:xfrm>
              <a:custGeom>
                <a:avLst/>
                <a:gdLst/>
                <a:ahLst/>
                <a:cxnLst/>
                <a:rect r="r" b="b" t="t" l="l"/>
                <a:pathLst>
                  <a:path h="634990" w="885517">
                    <a:moveTo>
                      <a:pt x="0" y="0"/>
                    </a:moveTo>
                    <a:lnTo>
                      <a:pt x="885517" y="0"/>
                    </a:lnTo>
                    <a:lnTo>
                      <a:pt x="885517" y="634990"/>
                    </a:lnTo>
                    <a:lnTo>
                      <a:pt x="0" y="634990"/>
                    </a:ln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66675"/>
                <a:ext cx="885517" cy="70166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Freeform 9" id="9"/>
          <p:cNvSpPr/>
          <p:nvPr/>
        </p:nvSpPr>
        <p:spPr>
          <a:xfrm flipH="false" flipV="false" rot="0">
            <a:off x="11333163" y="2610204"/>
            <a:ext cx="6954837" cy="7676796"/>
          </a:xfrm>
          <a:custGeom>
            <a:avLst/>
            <a:gdLst/>
            <a:ahLst/>
            <a:cxnLst/>
            <a:rect r="r" b="b" t="t" l="l"/>
            <a:pathLst>
              <a:path h="7676796" w="6954837">
                <a:moveTo>
                  <a:pt x="0" y="0"/>
                </a:moveTo>
                <a:lnTo>
                  <a:pt x="6954837" y="0"/>
                </a:lnTo>
                <a:lnTo>
                  <a:pt x="6954837" y="7676796"/>
                </a:lnTo>
                <a:lnTo>
                  <a:pt x="0" y="76767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</a:blip>
            <a:stretch>
              <a:fillRect l="0" t="0" r="-8782" b="-38419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456562" y="9030295"/>
            <a:ext cx="1984210" cy="870152"/>
          </a:xfrm>
          <a:custGeom>
            <a:avLst/>
            <a:gdLst/>
            <a:ahLst/>
            <a:cxnLst/>
            <a:rect r="r" b="b" t="t" l="l"/>
            <a:pathLst>
              <a:path h="870152" w="1984210">
                <a:moveTo>
                  <a:pt x="0" y="0"/>
                </a:moveTo>
                <a:lnTo>
                  <a:pt x="1984210" y="0"/>
                </a:lnTo>
                <a:lnTo>
                  <a:pt x="1984210" y="870152"/>
                </a:lnTo>
                <a:lnTo>
                  <a:pt x="0" y="870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456562" y="5356059"/>
            <a:ext cx="17831438" cy="4930941"/>
          </a:xfrm>
          <a:custGeom>
            <a:avLst/>
            <a:gdLst/>
            <a:ahLst/>
            <a:cxnLst/>
            <a:rect r="r" b="b" t="t" l="l"/>
            <a:pathLst>
              <a:path h="4930941" w="17831438">
                <a:moveTo>
                  <a:pt x="0" y="0"/>
                </a:moveTo>
                <a:lnTo>
                  <a:pt x="17831438" y="0"/>
                </a:lnTo>
                <a:lnTo>
                  <a:pt x="17831438" y="4930941"/>
                </a:lnTo>
                <a:lnTo>
                  <a:pt x="0" y="4930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26744" r="-13858" b="-184993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10800000">
            <a:off x="0" y="8603788"/>
            <a:ext cx="4486787" cy="1683212"/>
          </a:xfrm>
          <a:custGeom>
            <a:avLst/>
            <a:gdLst/>
            <a:ahLst/>
            <a:cxnLst/>
            <a:rect r="r" b="b" t="t" l="l"/>
            <a:pathLst>
              <a:path h="1683212" w="4486787">
                <a:moveTo>
                  <a:pt x="0" y="0"/>
                </a:moveTo>
                <a:lnTo>
                  <a:pt x="4486787" y="0"/>
                </a:lnTo>
                <a:lnTo>
                  <a:pt x="4486787" y="1683212"/>
                </a:lnTo>
                <a:lnTo>
                  <a:pt x="0" y="168321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9785" t="-195772" r="-13632" b="-19315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1538242"/>
            <a:ext cx="16230600" cy="1071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Enlightenment philosophers influenced the Founders' ideas when constructing the American republic.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28700" y="545242"/>
            <a:ext cx="16230600" cy="935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7"/>
              </a:lnSpc>
            </a:pPr>
            <a:r>
              <a:rPr lang="en-US" sz="5921">
                <a:solidFill>
                  <a:srgbClr val="1C3360"/>
                </a:solidFill>
                <a:latin typeface="Libre Franklin 2"/>
                <a:ea typeface="Libre Franklin 2"/>
                <a:cs typeface="Libre Franklin 2"/>
                <a:sym typeface="Libre Franklin 2"/>
              </a:rPr>
              <a:t>Enlightenment Philosophers 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1028700" y="3990099"/>
            <a:ext cx="11752176" cy="4099339"/>
            <a:chOff x="0" y="0"/>
            <a:chExt cx="15669567" cy="5465786"/>
          </a:xfrm>
        </p:grpSpPr>
        <p:sp>
          <p:nvSpPr>
            <p:cNvPr name="TextBox 16" id="16"/>
            <p:cNvSpPr txBox="true"/>
            <p:nvPr/>
          </p:nvSpPr>
          <p:spPr>
            <a:xfrm rot="0">
              <a:off x="0" y="57150"/>
              <a:ext cx="15669567" cy="540863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746558" indent="-373279" lvl="1">
                <a:lnSpc>
                  <a:spcPts val="3596"/>
                </a:lnSpc>
                <a:buFont typeface="Arial"/>
                <a:buChar char="•"/>
              </a:pPr>
              <a:r>
                <a:rPr lang="en-US" sz="3457">
                  <a:solidFill>
                    <a:srgbClr val="1C3360"/>
                  </a:solidFill>
                  <a:latin typeface="Libre Baskerville 1"/>
                  <a:ea typeface="Libre Baskerville 1"/>
                  <a:cs typeface="Libre Baskerville 1"/>
                  <a:sym typeface="Libre Baskerville 1"/>
                </a:rPr>
                <a:t>In a state of nature, humans are rational beings and equal in their </a:t>
              </a:r>
              <a:r>
                <a:rPr lang="en-US" sz="3457">
                  <a:solidFill>
                    <a:srgbClr val="FFFFFF"/>
                  </a:solidFill>
                  <a:latin typeface="Libre Baskerville 1"/>
                  <a:ea typeface="Libre Baskerville 1"/>
                  <a:cs typeface="Libre Baskerville 1"/>
                  <a:sym typeface="Libre Baskerville 1"/>
                </a:rPr>
                <a:t>natural rights  </a:t>
              </a:r>
              <a:r>
                <a:rPr lang="en-US" sz="3457">
                  <a:solidFill>
                    <a:srgbClr val="1C3360"/>
                  </a:solidFill>
                  <a:latin typeface="Libre Baskerville 1"/>
                  <a:ea typeface="Libre Baskerville 1"/>
                  <a:cs typeface="Libre Baskerville 1"/>
                  <a:sym typeface="Libre Baskerville 1"/>
                </a:rPr>
                <a:t>to life, liberty, and property, which could not be taken away by anyone without their consent.</a:t>
              </a:r>
            </a:p>
            <a:p>
              <a:pPr algn="l">
                <a:lnSpc>
                  <a:spcPts val="3596"/>
                </a:lnSpc>
              </a:pPr>
              <a:r>
                <a:rPr lang="en-US" sz="3457">
                  <a:solidFill>
                    <a:srgbClr val="1C3360"/>
                  </a:solidFill>
                  <a:latin typeface="Libre Baskerville 1"/>
                  <a:ea typeface="Libre Baskerville 1"/>
                  <a:cs typeface="Libre Baskerville 1"/>
                  <a:sym typeface="Libre Baskerville 1"/>
                </a:rPr>
                <a:t> ​</a:t>
              </a:r>
            </a:p>
            <a:p>
              <a:pPr algn="l" marL="746558" indent="-373279" lvl="1">
                <a:lnSpc>
                  <a:spcPts val="3596"/>
                </a:lnSpc>
                <a:buFont typeface="Arial"/>
                <a:buChar char="•"/>
              </a:pPr>
              <a:r>
                <a:rPr lang="en-US" sz="3457">
                  <a:solidFill>
                    <a:srgbClr val="1C3360"/>
                  </a:solidFill>
                  <a:latin typeface="Libre Baskerville 1"/>
                  <a:ea typeface="Libre Baskerville 1"/>
                  <a:cs typeface="Libre Baskerville 1"/>
                  <a:sym typeface="Libre Baskerville 1"/>
                </a:rPr>
                <a:t>Humans form a “social contract,” or agreement among the people, to form a government to protect these natural rights.​</a:t>
              </a:r>
            </a:p>
            <a:p>
              <a:pPr algn="l">
                <a:lnSpc>
                  <a:spcPts val="3596"/>
                </a:lnSpc>
              </a:pPr>
            </a:p>
          </p:txBody>
        </p:sp>
        <p:sp>
          <p:nvSpPr>
            <p:cNvPr name="TextBox 17" id="17"/>
            <p:cNvSpPr txBox="true"/>
            <p:nvPr/>
          </p:nvSpPr>
          <p:spPr>
            <a:xfrm rot="0">
              <a:off x="6456796" y="645624"/>
              <a:ext cx="5618829" cy="63343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596"/>
                </a:lnSpc>
              </a:pPr>
              <a:r>
                <a:rPr lang="en-US" sz="3457">
                  <a:solidFill>
                    <a:srgbClr val="1C3360"/>
                  </a:solidFill>
                  <a:latin typeface="Libre Baskerville 2"/>
                  <a:ea typeface="Libre Baskerville 2"/>
                  <a:cs typeface="Libre Baskerville 2"/>
                  <a:sym typeface="Libre Baskerville 2"/>
                </a:rPr>
                <a:t>natural rights</a:t>
              </a: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181100" y="3168116"/>
            <a:ext cx="12873660" cy="5480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2"/>
                <a:ea typeface="Libre Baskerville 2"/>
                <a:cs typeface="Libre Baskerville 2"/>
                <a:sym typeface="Libre Baskerville 2"/>
              </a:rPr>
              <a:t>John Locke, </a:t>
            </a:r>
            <a:r>
              <a:rPr lang="en-US" sz="4004">
                <a:solidFill>
                  <a:srgbClr val="FFFFFF"/>
                </a:solidFill>
                <a:latin typeface="Libre Baskerville 2"/>
                <a:ea typeface="Libre Baskerville 2"/>
                <a:cs typeface="Libre Baskerville 2"/>
                <a:sym typeface="Libre Baskerville 2"/>
              </a:rPr>
              <a:t>Second Treatise of Government,</a:t>
            </a:r>
            <a:r>
              <a:rPr lang="en-US" sz="4004">
                <a:solidFill>
                  <a:srgbClr val="1C3360"/>
                </a:solidFill>
                <a:latin typeface="Libre Baskerville 2"/>
                <a:ea typeface="Libre Baskerville 2"/>
                <a:cs typeface="Libre Baskerville 2"/>
                <a:sym typeface="Libre Baskerville 2"/>
              </a:rPr>
              <a:t> ​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486787" y="3179197"/>
            <a:ext cx="8077773" cy="5480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3"/>
                <a:ea typeface="Libre Baskerville 3"/>
                <a:cs typeface="Libre Baskerville 3"/>
                <a:sym typeface="Libre Baskerville 3"/>
              </a:rPr>
              <a:t>Second Treatise of Government, ​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163239" y="3179197"/>
            <a:ext cx="1567785" cy="5480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2"/>
                <a:ea typeface="Libre Baskerville 2"/>
                <a:cs typeface="Libre Baskerville 2"/>
                <a:sym typeface="Libre Baskerville 2"/>
              </a:rPr>
              <a:t>1689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6562" y="366458"/>
            <a:ext cx="17831438" cy="2410978"/>
            <a:chOff x="0" y="0"/>
            <a:chExt cx="23775251" cy="3214638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3775251" cy="3214638"/>
              <a:chOff x="0" y="0"/>
              <a:chExt cx="4696346" cy="63499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696346" cy="634990"/>
              </a:xfrm>
              <a:custGeom>
                <a:avLst/>
                <a:gdLst/>
                <a:ahLst/>
                <a:cxnLst/>
                <a:rect r="r" b="b" t="t" l="l"/>
                <a:pathLst>
                  <a:path h="634990" w="4696346">
                    <a:moveTo>
                      <a:pt x="17801" y="0"/>
                    </a:moveTo>
                    <a:lnTo>
                      <a:pt x="4678545" y="0"/>
                    </a:lnTo>
                    <a:cubicBezTo>
                      <a:pt x="4683266" y="0"/>
                      <a:pt x="4687794" y="1875"/>
                      <a:pt x="4691132" y="5214"/>
                    </a:cubicBezTo>
                    <a:cubicBezTo>
                      <a:pt x="4694470" y="8552"/>
                      <a:pt x="4696346" y="13080"/>
                      <a:pt x="4696346" y="17801"/>
                    </a:cubicBezTo>
                    <a:lnTo>
                      <a:pt x="4696346" y="617189"/>
                    </a:lnTo>
                    <a:cubicBezTo>
                      <a:pt x="4696346" y="627020"/>
                      <a:pt x="4688376" y="634990"/>
                      <a:pt x="4678545" y="634990"/>
                    </a:cubicBezTo>
                    <a:lnTo>
                      <a:pt x="17801" y="634990"/>
                    </a:lnTo>
                    <a:cubicBezTo>
                      <a:pt x="7970" y="634990"/>
                      <a:pt x="0" y="627020"/>
                      <a:pt x="0" y="617189"/>
                    </a:cubicBezTo>
                    <a:lnTo>
                      <a:pt x="0" y="17801"/>
                    </a:lnTo>
                    <a:cubicBezTo>
                      <a:pt x="0" y="7970"/>
                      <a:pt x="7970" y="0"/>
                      <a:pt x="17801" y="0"/>
                    </a:cubicBez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66675"/>
                <a:ext cx="4696346" cy="70166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0">
              <a:off x="19292320" y="0"/>
              <a:ext cx="4482931" cy="3214638"/>
              <a:chOff x="0" y="0"/>
              <a:chExt cx="885517" cy="63499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85517" cy="634990"/>
              </a:xfrm>
              <a:custGeom>
                <a:avLst/>
                <a:gdLst/>
                <a:ahLst/>
                <a:cxnLst/>
                <a:rect r="r" b="b" t="t" l="l"/>
                <a:pathLst>
                  <a:path h="634990" w="885517">
                    <a:moveTo>
                      <a:pt x="0" y="0"/>
                    </a:moveTo>
                    <a:lnTo>
                      <a:pt x="885517" y="0"/>
                    </a:lnTo>
                    <a:lnTo>
                      <a:pt x="885517" y="634990"/>
                    </a:lnTo>
                    <a:lnTo>
                      <a:pt x="0" y="634990"/>
                    </a:ln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66675"/>
                <a:ext cx="885517" cy="70166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TextBox 9" id="9"/>
          <p:cNvSpPr txBox="true"/>
          <p:nvPr/>
        </p:nvSpPr>
        <p:spPr>
          <a:xfrm rot="0">
            <a:off x="9144000" y="4882865"/>
            <a:ext cx="8436453" cy="35945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46558" indent="-373279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Power should be divided between an executive, legislative, and judicial branch to prevent tyranny.​</a:t>
            </a:r>
          </a:p>
          <a:p>
            <a:pPr algn="l">
              <a:lnSpc>
                <a:spcPts val="3596"/>
              </a:lnSpc>
            </a:pPr>
          </a:p>
          <a:p>
            <a:pPr algn="l" marL="746558" indent="-373279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Local self-government in a small republic is crucial for democracy.​</a:t>
            </a:r>
          </a:p>
          <a:p>
            <a:pPr algn="l">
              <a:lnSpc>
                <a:spcPts val="3596"/>
              </a:lnSpc>
            </a:pPr>
          </a:p>
        </p:txBody>
      </p:sp>
      <p:grpSp>
        <p:nvGrpSpPr>
          <p:cNvPr name="Group 10" id="10"/>
          <p:cNvGrpSpPr>
            <a:grpSpLocks noChangeAspect="true"/>
          </p:cNvGrpSpPr>
          <p:nvPr/>
        </p:nvGrpSpPr>
        <p:grpSpPr>
          <a:xfrm rot="-160228">
            <a:off x="2424713" y="2912348"/>
            <a:ext cx="5952416" cy="6914981"/>
            <a:chOff x="0" y="0"/>
            <a:chExt cx="546608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5439410" cy="6348730"/>
            </a:xfrm>
            <a:custGeom>
              <a:avLst/>
              <a:gdLst/>
              <a:ahLst/>
              <a:cxnLst/>
              <a:rect r="r" b="b" t="t" l="l"/>
              <a:pathLst>
                <a:path h="6348730" w="5439410">
                  <a:moveTo>
                    <a:pt x="5419090" y="0"/>
                  </a:moveTo>
                  <a:lnTo>
                    <a:pt x="19050" y="0"/>
                  </a:lnTo>
                  <a:cubicBezTo>
                    <a:pt x="8890" y="0"/>
                    <a:pt x="0" y="8890"/>
                    <a:pt x="0" y="20320"/>
                  </a:cubicBezTo>
                  <a:lnTo>
                    <a:pt x="0" y="6329680"/>
                  </a:lnTo>
                  <a:cubicBezTo>
                    <a:pt x="0" y="6339840"/>
                    <a:pt x="8890" y="6348730"/>
                    <a:pt x="19050" y="6348730"/>
                  </a:cubicBezTo>
                  <a:lnTo>
                    <a:pt x="5419090" y="6348730"/>
                  </a:lnTo>
                  <a:cubicBezTo>
                    <a:pt x="5429250" y="6348730"/>
                    <a:pt x="5438140" y="6339840"/>
                    <a:pt x="5438140" y="6329680"/>
                  </a:cubicBezTo>
                  <a:lnTo>
                    <a:pt x="5438140" y="20320"/>
                  </a:lnTo>
                  <a:cubicBezTo>
                    <a:pt x="5439410" y="8890"/>
                    <a:pt x="5430520" y="0"/>
                    <a:pt x="5419090" y="0"/>
                  </a:cubicBezTo>
                  <a:close/>
                  <a:moveTo>
                    <a:pt x="5137150" y="314960"/>
                  </a:moveTo>
                  <a:lnTo>
                    <a:pt x="5137150" y="4970780"/>
                  </a:lnTo>
                  <a:cubicBezTo>
                    <a:pt x="5137150" y="4980940"/>
                    <a:pt x="5128260" y="4989830"/>
                    <a:pt x="5118100" y="4989830"/>
                  </a:cubicBezTo>
                  <a:lnTo>
                    <a:pt x="266700" y="4989830"/>
                  </a:lnTo>
                  <a:cubicBezTo>
                    <a:pt x="256540" y="4989830"/>
                    <a:pt x="247650" y="4980940"/>
                    <a:pt x="247650" y="4970780"/>
                  </a:cubicBezTo>
                  <a:lnTo>
                    <a:pt x="247650" y="314960"/>
                  </a:lnTo>
                  <a:cubicBezTo>
                    <a:pt x="247650" y="304800"/>
                    <a:pt x="256540" y="295910"/>
                    <a:pt x="266700" y="295910"/>
                  </a:cubicBezTo>
                  <a:lnTo>
                    <a:pt x="5118100" y="295910"/>
                  </a:lnTo>
                  <a:cubicBezTo>
                    <a:pt x="5129530" y="294640"/>
                    <a:pt x="5137150" y="303530"/>
                    <a:pt x="5137150" y="314960"/>
                  </a:cubicBezTo>
                  <a:close/>
                </a:path>
              </a:pathLst>
            </a:custGeom>
            <a:solidFill>
              <a:srgbClr val="F2F1EB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247650" y="294640"/>
              <a:ext cx="4889500" cy="4693920"/>
            </a:xfrm>
            <a:custGeom>
              <a:avLst/>
              <a:gdLst/>
              <a:ahLst/>
              <a:cxnLst/>
              <a:rect r="r" b="b" t="t" l="l"/>
              <a:pathLst>
                <a:path h="4693920" w="4889500">
                  <a:moveTo>
                    <a:pt x="4870450" y="0"/>
                  </a:moveTo>
                  <a:lnTo>
                    <a:pt x="19050" y="0"/>
                  </a:lnTo>
                  <a:cubicBezTo>
                    <a:pt x="8890" y="0"/>
                    <a:pt x="0" y="8890"/>
                    <a:pt x="0" y="19050"/>
                  </a:cubicBezTo>
                  <a:lnTo>
                    <a:pt x="0" y="4674870"/>
                  </a:lnTo>
                  <a:cubicBezTo>
                    <a:pt x="0" y="4686300"/>
                    <a:pt x="8890" y="4693920"/>
                    <a:pt x="19050" y="4693920"/>
                  </a:cubicBezTo>
                  <a:lnTo>
                    <a:pt x="4870450" y="4693920"/>
                  </a:lnTo>
                  <a:cubicBezTo>
                    <a:pt x="4880610" y="4693920"/>
                    <a:pt x="4889500" y="4685030"/>
                    <a:pt x="4889500" y="4674870"/>
                  </a:cubicBezTo>
                  <a:lnTo>
                    <a:pt x="4889500" y="20320"/>
                  </a:lnTo>
                  <a:cubicBezTo>
                    <a:pt x="4889500" y="8890"/>
                    <a:pt x="4881880" y="0"/>
                    <a:pt x="487045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12656" r="0" b="-12656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1270" y="6350"/>
              <a:ext cx="5457190" cy="6342380"/>
            </a:xfrm>
            <a:custGeom>
              <a:avLst/>
              <a:gdLst/>
              <a:ahLst/>
              <a:cxnLst/>
              <a:rect r="r" b="b" t="t" l="l"/>
              <a:pathLst>
                <a:path h="6342380" w="5457190">
                  <a:moveTo>
                    <a:pt x="5137150" y="302260"/>
                  </a:moveTo>
                  <a:cubicBezTo>
                    <a:pt x="5137150" y="302260"/>
                    <a:pt x="5133340" y="290830"/>
                    <a:pt x="5119370" y="289560"/>
                  </a:cubicBezTo>
                  <a:lnTo>
                    <a:pt x="248920" y="289560"/>
                  </a:lnTo>
                  <a:cubicBezTo>
                    <a:pt x="240030" y="289560"/>
                    <a:pt x="228600" y="293370"/>
                    <a:pt x="228600" y="303530"/>
                  </a:cubicBezTo>
                  <a:lnTo>
                    <a:pt x="232410" y="312420"/>
                  </a:lnTo>
                  <a:cubicBezTo>
                    <a:pt x="236220" y="307340"/>
                    <a:pt x="242570" y="304800"/>
                    <a:pt x="248920" y="304800"/>
                  </a:cubicBezTo>
                  <a:lnTo>
                    <a:pt x="5123180" y="304800"/>
                  </a:lnTo>
                  <a:lnTo>
                    <a:pt x="5123180" y="4966970"/>
                  </a:lnTo>
                  <a:cubicBezTo>
                    <a:pt x="5123180" y="4973320"/>
                    <a:pt x="5120640" y="4979670"/>
                    <a:pt x="5115560" y="4983480"/>
                  </a:cubicBezTo>
                  <a:lnTo>
                    <a:pt x="5120640" y="4983480"/>
                  </a:lnTo>
                  <a:cubicBezTo>
                    <a:pt x="5129530" y="4983480"/>
                    <a:pt x="5137150" y="4975860"/>
                    <a:pt x="5137150" y="4966970"/>
                  </a:cubicBezTo>
                  <a:lnTo>
                    <a:pt x="5137150" y="302260"/>
                  </a:lnTo>
                  <a:close/>
                  <a:moveTo>
                    <a:pt x="5438140" y="6324600"/>
                  </a:moveTo>
                  <a:lnTo>
                    <a:pt x="20320" y="6324600"/>
                  </a:lnTo>
                  <a:lnTo>
                    <a:pt x="20320" y="12700"/>
                  </a:lnTo>
                  <a:lnTo>
                    <a:pt x="6350" y="0"/>
                  </a:lnTo>
                  <a:lnTo>
                    <a:pt x="5080" y="0"/>
                  </a:lnTo>
                  <a:cubicBezTo>
                    <a:pt x="2540" y="3810"/>
                    <a:pt x="0" y="7620"/>
                    <a:pt x="0" y="12700"/>
                  </a:cubicBezTo>
                  <a:lnTo>
                    <a:pt x="0" y="6323330"/>
                  </a:lnTo>
                  <a:cubicBezTo>
                    <a:pt x="0" y="6334760"/>
                    <a:pt x="8890" y="6342380"/>
                    <a:pt x="19050" y="6342380"/>
                  </a:cubicBezTo>
                  <a:lnTo>
                    <a:pt x="5444490" y="6342380"/>
                  </a:lnTo>
                  <a:cubicBezTo>
                    <a:pt x="5449570" y="6342380"/>
                    <a:pt x="5453380" y="6341110"/>
                    <a:pt x="5457190" y="6337300"/>
                  </a:cubicBezTo>
                  <a:lnTo>
                    <a:pt x="5438140" y="6324600"/>
                  </a:lnTo>
                  <a:close/>
                </a:path>
              </a:pathLst>
            </a:custGeom>
            <a:solidFill>
              <a:srgbClr val="3C3333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7620" y="0"/>
              <a:ext cx="5458460" cy="6344920"/>
            </a:xfrm>
            <a:custGeom>
              <a:avLst/>
              <a:gdLst/>
              <a:ahLst/>
              <a:cxnLst/>
              <a:rect r="r" b="b" t="t" l="l"/>
              <a:pathLst>
                <a:path h="6344920" w="5458460">
                  <a:moveTo>
                    <a:pt x="5125720" y="4987290"/>
                  </a:moveTo>
                  <a:cubicBezTo>
                    <a:pt x="5121910" y="4992370"/>
                    <a:pt x="5116830" y="4994910"/>
                    <a:pt x="5110480" y="4994910"/>
                  </a:cubicBezTo>
                  <a:lnTo>
                    <a:pt x="243840" y="4994910"/>
                  </a:lnTo>
                  <a:cubicBezTo>
                    <a:pt x="237490" y="4994910"/>
                    <a:pt x="231140" y="4992370"/>
                    <a:pt x="227330" y="4986020"/>
                  </a:cubicBezTo>
                  <a:cubicBezTo>
                    <a:pt x="222250" y="4982210"/>
                    <a:pt x="219710" y="4977130"/>
                    <a:pt x="219710" y="4970780"/>
                  </a:cubicBezTo>
                  <a:lnTo>
                    <a:pt x="219710" y="314960"/>
                  </a:lnTo>
                  <a:cubicBezTo>
                    <a:pt x="219710" y="309880"/>
                    <a:pt x="222250" y="304800"/>
                    <a:pt x="226060" y="300990"/>
                  </a:cubicBezTo>
                  <a:lnTo>
                    <a:pt x="240030" y="311150"/>
                  </a:lnTo>
                  <a:lnTo>
                    <a:pt x="240030" y="4975860"/>
                  </a:lnTo>
                  <a:lnTo>
                    <a:pt x="5110480" y="4975860"/>
                  </a:lnTo>
                  <a:cubicBezTo>
                    <a:pt x="5113020" y="4975860"/>
                    <a:pt x="5115560" y="4974590"/>
                    <a:pt x="5116830" y="4974590"/>
                  </a:cubicBezTo>
                  <a:lnTo>
                    <a:pt x="5125720" y="4987290"/>
                  </a:lnTo>
                  <a:close/>
                  <a:moveTo>
                    <a:pt x="5458460" y="19050"/>
                  </a:moveTo>
                  <a:lnTo>
                    <a:pt x="5458460" y="6330950"/>
                  </a:lnTo>
                  <a:cubicBezTo>
                    <a:pt x="5458460" y="6336030"/>
                    <a:pt x="5455920" y="6341110"/>
                    <a:pt x="5450840" y="6344920"/>
                  </a:cubicBezTo>
                  <a:lnTo>
                    <a:pt x="5429250" y="6329680"/>
                  </a:lnTo>
                  <a:lnTo>
                    <a:pt x="5429250" y="20320"/>
                  </a:lnTo>
                  <a:lnTo>
                    <a:pt x="13970" y="20320"/>
                  </a:lnTo>
                  <a:lnTo>
                    <a:pt x="0" y="7620"/>
                  </a:lnTo>
                  <a:cubicBezTo>
                    <a:pt x="3810" y="2540"/>
                    <a:pt x="8890" y="0"/>
                    <a:pt x="15240" y="0"/>
                  </a:cubicBezTo>
                  <a:lnTo>
                    <a:pt x="5439410" y="0"/>
                  </a:lnTo>
                  <a:cubicBezTo>
                    <a:pt x="5449570" y="0"/>
                    <a:pt x="5458460" y="8890"/>
                    <a:pt x="5458460" y="19050"/>
                  </a:cubicBezTo>
                  <a:close/>
                  <a:moveTo>
                    <a:pt x="5455920" y="30480"/>
                  </a:moveTo>
                  <a:cubicBezTo>
                    <a:pt x="5453380" y="26670"/>
                    <a:pt x="5450840" y="24130"/>
                    <a:pt x="5447030" y="21590"/>
                  </a:cubicBezTo>
                  <a:lnTo>
                    <a:pt x="5455920" y="3048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15" id="15"/>
          <p:cNvSpPr/>
          <p:nvPr/>
        </p:nvSpPr>
        <p:spPr>
          <a:xfrm flipH="false" flipV="false" rot="0">
            <a:off x="456562" y="9030295"/>
            <a:ext cx="1984210" cy="870152"/>
          </a:xfrm>
          <a:custGeom>
            <a:avLst/>
            <a:gdLst/>
            <a:ahLst/>
            <a:cxnLst/>
            <a:rect r="r" b="b" t="t" l="l"/>
            <a:pathLst>
              <a:path h="870152" w="1984210">
                <a:moveTo>
                  <a:pt x="0" y="0"/>
                </a:moveTo>
                <a:lnTo>
                  <a:pt x="1984210" y="0"/>
                </a:lnTo>
                <a:lnTo>
                  <a:pt x="1984210" y="870152"/>
                </a:lnTo>
                <a:lnTo>
                  <a:pt x="0" y="870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8534987" y="7486979"/>
            <a:ext cx="9753013" cy="2800021"/>
          </a:xfrm>
          <a:custGeom>
            <a:avLst/>
            <a:gdLst/>
            <a:ahLst/>
            <a:cxnLst/>
            <a:rect r="r" b="b" t="t" l="l"/>
            <a:pathLst>
              <a:path h="2800021" w="9753013">
                <a:moveTo>
                  <a:pt x="0" y="0"/>
                </a:moveTo>
                <a:lnTo>
                  <a:pt x="9753013" y="0"/>
                </a:lnTo>
                <a:lnTo>
                  <a:pt x="9753013" y="2800021"/>
                </a:lnTo>
                <a:lnTo>
                  <a:pt x="0" y="28000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93164" r="-5475" b="-174225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5709765" y="9001597"/>
            <a:ext cx="8229600" cy="1285403"/>
          </a:xfrm>
          <a:custGeom>
            <a:avLst/>
            <a:gdLst/>
            <a:ahLst/>
            <a:cxnLst/>
            <a:rect r="r" b="b" t="t" l="l"/>
            <a:pathLst>
              <a:path h="1285403" w="8229600">
                <a:moveTo>
                  <a:pt x="0" y="0"/>
                </a:moveTo>
                <a:lnTo>
                  <a:pt x="8229600" y="0"/>
                </a:lnTo>
                <a:lnTo>
                  <a:pt x="8229600" y="1285403"/>
                </a:lnTo>
                <a:lnTo>
                  <a:pt x="0" y="128540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05673" r="0" b="-334561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028700" y="1538242"/>
            <a:ext cx="16230600" cy="1071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Enlightenment philosophers influenced the Founders' ideas when constructing the American republic. 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545242"/>
            <a:ext cx="16230600" cy="935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7"/>
              </a:lnSpc>
            </a:pPr>
            <a:r>
              <a:rPr lang="en-US" sz="5921">
                <a:solidFill>
                  <a:srgbClr val="1C3360"/>
                </a:solidFill>
                <a:latin typeface="Libre Franklin 2"/>
                <a:ea typeface="Libre Franklin 2"/>
                <a:cs typeface="Libre Franklin 2"/>
                <a:sym typeface="Libre Franklin 2"/>
              </a:rPr>
              <a:t>Enlightenment Philosophers 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502680" y="3167566"/>
            <a:ext cx="7397941" cy="5480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2"/>
                <a:ea typeface="Libre Baskerville 2"/>
                <a:cs typeface="Libre Baskerville 2"/>
                <a:sym typeface="Libre Baskerville 2"/>
              </a:rPr>
              <a:t>Baron de Montesquieu,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502680" y="3772803"/>
            <a:ext cx="8077773" cy="5480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3"/>
                <a:ea typeface="Libre Baskerville 3"/>
                <a:cs typeface="Libre Baskerville 3"/>
                <a:sym typeface="Libre Baskerville 3"/>
              </a:rPr>
              <a:t>On the Spirit of the Laws,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5691515" y="3772803"/>
            <a:ext cx="1567785" cy="5480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2"/>
                <a:ea typeface="Libre Baskerville 2"/>
                <a:cs typeface="Libre Baskerville 2"/>
                <a:sym typeface="Libre Baskerville 2"/>
              </a:rPr>
              <a:t>1748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6562" y="366458"/>
            <a:ext cx="17831438" cy="2410978"/>
            <a:chOff x="0" y="0"/>
            <a:chExt cx="23775251" cy="3214638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3775251" cy="3214638"/>
              <a:chOff x="0" y="0"/>
              <a:chExt cx="4696346" cy="63499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696346" cy="634990"/>
              </a:xfrm>
              <a:custGeom>
                <a:avLst/>
                <a:gdLst/>
                <a:ahLst/>
                <a:cxnLst/>
                <a:rect r="r" b="b" t="t" l="l"/>
                <a:pathLst>
                  <a:path h="634990" w="4696346">
                    <a:moveTo>
                      <a:pt x="17801" y="0"/>
                    </a:moveTo>
                    <a:lnTo>
                      <a:pt x="4678545" y="0"/>
                    </a:lnTo>
                    <a:cubicBezTo>
                      <a:pt x="4683266" y="0"/>
                      <a:pt x="4687794" y="1875"/>
                      <a:pt x="4691132" y="5214"/>
                    </a:cubicBezTo>
                    <a:cubicBezTo>
                      <a:pt x="4694470" y="8552"/>
                      <a:pt x="4696346" y="13080"/>
                      <a:pt x="4696346" y="17801"/>
                    </a:cubicBezTo>
                    <a:lnTo>
                      <a:pt x="4696346" y="617189"/>
                    </a:lnTo>
                    <a:cubicBezTo>
                      <a:pt x="4696346" y="627020"/>
                      <a:pt x="4688376" y="634990"/>
                      <a:pt x="4678545" y="634990"/>
                    </a:cubicBezTo>
                    <a:lnTo>
                      <a:pt x="17801" y="634990"/>
                    </a:lnTo>
                    <a:cubicBezTo>
                      <a:pt x="7970" y="634990"/>
                      <a:pt x="0" y="627020"/>
                      <a:pt x="0" y="617189"/>
                    </a:cubicBezTo>
                    <a:lnTo>
                      <a:pt x="0" y="17801"/>
                    </a:lnTo>
                    <a:cubicBezTo>
                      <a:pt x="0" y="7970"/>
                      <a:pt x="7970" y="0"/>
                      <a:pt x="17801" y="0"/>
                    </a:cubicBez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66675"/>
                <a:ext cx="4696346" cy="70166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0">
              <a:off x="19292320" y="0"/>
              <a:ext cx="4482931" cy="3214638"/>
              <a:chOff x="0" y="0"/>
              <a:chExt cx="885517" cy="63499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85517" cy="634990"/>
              </a:xfrm>
              <a:custGeom>
                <a:avLst/>
                <a:gdLst/>
                <a:ahLst/>
                <a:cxnLst/>
                <a:rect r="r" b="b" t="t" l="l"/>
                <a:pathLst>
                  <a:path h="634990" w="885517">
                    <a:moveTo>
                      <a:pt x="0" y="0"/>
                    </a:moveTo>
                    <a:lnTo>
                      <a:pt x="885517" y="0"/>
                    </a:lnTo>
                    <a:lnTo>
                      <a:pt x="885517" y="634990"/>
                    </a:lnTo>
                    <a:lnTo>
                      <a:pt x="0" y="634990"/>
                    </a:ln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66675"/>
                <a:ext cx="885517" cy="70166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TextBox 9" id="9"/>
          <p:cNvSpPr txBox="true"/>
          <p:nvPr/>
        </p:nvSpPr>
        <p:spPr>
          <a:xfrm rot="0">
            <a:off x="1028700" y="1538242"/>
            <a:ext cx="16230600" cy="1071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The Founders believed that laws and customs of England applied to them as Englishmen.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545242"/>
            <a:ext cx="16230600" cy="935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7"/>
              </a:lnSpc>
            </a:pPr>
            <a:r>
              <a:rPr lang="en-US" sz="5921">
                <a:solidFill>
                  <a:srgbClr val="1C3360"/>
                </a:solidFill>
                <a:latin typeface="Libre Franklin 2"/>
                <a:ea typeface="Libre Franklin 2"/>
                <a:cs typeface="Libre Franklin 2"/>
                <a:sym typeface="Libre Franklin 2"/>
              </a:rPr>
              <a:t>Laws and Customs of England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3043991"/>
            <a:ext cx="9715244" cy="58328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46558" indent="-373279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Colonists in North America believed they were entitled to all the rights of Englishmen.​</a:t>
            </a:r>
          </a:p>
          <a:p>
            <a:pPr algn="l">
              <a:lnSpc>
                <a:spcPts val="3596"/>
              </a:lnSpc>
            </a:pPr>
          </a:p>
          <a:p>
            <a:pPr algn="l" marL="746558" indent="-373279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The Magna Carta (1215), Petition of Right (1628), and English Bill of Rights (1689) limited the power of the monarchy and protected Englishmen's basic rights such as </a:t>
            </a:r>
          </a:p>
          <a:p>
            <a:pPr algn="l" marL="1493117" indent="-497706" lvl="2">
              <a:lnSpc>
                <a:spcPts val="3596"/>
              </a:lnSpc>
              <a:buFont typeface="Arial"/>
              <a:buChar char="⚬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a right to trial by jury, ​</a:t>
            </a:r>
          </a:p>
          <a:p>
            <a:pPr algn="l" marL="1493117" indent="-497706" lvl="2">
              <a:lnSpc>
                <a:spcPts val="3596"/>
              </a:lnSpc>
              <a:buFont typeface="Arial"/>
              <a:buChar char="⚬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property rights, and ​</a:t>
            </a:r>
          </a:p>
          <a:p>
            <a:pPr algn="l" marL="1493117" indent="-497706" lvl="2">
              <a:lnSpc>
                <a:spcPts val="3596"/>
              </a:lnSpc>
              <a:buFont typeface="Arial"/>
              <a:buChar char="⚬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no taxation without consent.</a:t>
            </a:r>
          </a:p>
          <a:p>
            <a:pPr algn="l">
              <a:lnSpc>
                <a:spcPts val="3596"/>
              </a:lnSpc>
            </a:pP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2549600" y="2777436"/>
            <a:ext cx="4279119" cy="7676796"/>
          </a:xfrm>
          <a:custGeom>
            <a:avLst/>
            <a:gdLst/>
            <a:ahLst/>
            <a:cxnLst/>
            <a:rect r="r" b="b" t="t" l="l"/>
            <a:pathLst>
              <a:path h="7676796" w="4279119">
                <a:moveTo>
                  <a:pt x="0" y="0"/>
                </a:moveTo>
                <a:lnTo>
                  <a:pt x="4279119" y="0"/>
                </a:lnTo>
                <a:lnTo>
                  <a:pt x="4279119" y="7676796"/>
                </a:lnTo>
                <a:lnTo>
                  <a:pt x="0" y="76767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3704"/>
            </a:stretch>
          </a:blipFill>
        </p:spPr>
      </p:sp>
      <p:sp>
        <p:nvSpPr>
          <p:cNvPr name="AutoShape 13" id="13"/>
          <p:cNvSpPr/>
          <p:nvPr/>
        </p:nvSpPr>
        <p:spPr>
          <a:xfrm flipH="true" flipV="true">
            <a:off x="15242469" y="8181774"/>
            <a:ext cx="1760356" cy="10912"/>
          </a:xfrm>
          <a:prstGeom prst="line">
            <a:avLst/>
          </a:prstGeom>
          <a:ln cap="flat" w="85725">
            <a:solidFill>
              <a:srgbClr val="00A6CE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flipV="true">
            <a:off x="16960222" y="6432065"/>
            <a:ext cx="10912" cy="1760356"/>
          </a:xfrm>
          <a:prstGeom prst="line">
            <a:avLst/>
          </a:prstGeom>
          <a:ln cap="flat" w="85725">
            <a:solidFill>
              <a:srgbClr val="00A6CE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12402085" y="2512024"/>
            <a:ext cx="1760361" cy="10120"/>
          </a:xfrm>
          <a:prstGeom prst="line">
            <a:avLst/>
          </a:prstGeom>
          <a:ln cap="flat" w="85725">
            <a:solidFill>
              <a:srgbClr val="FF83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flipH="true">
            <a:off x="12434569" y="2512268"/>
            <a:ext cx="10120" cy="1760361"/>
          </a:xfrm>
          <a:prstGeom prst="line">
            <a:avLst/>
          </a:prstGeom>
          <a:ln cap="flat" w="85725">
            <a:solidFill>
              <a:srgbClr val="FF83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7" id="17"/>
          <p:cNvGrpSpPr/>
          <p:nvPr/>
        </p:nvGrpSpPr>
        <p:grpSpPr>
          <a:xfrm rot="0">
            <a:off x="10743944" y="9258300"/>
            <a:ext cx="7727015" cy="838782"/>
            <a:chOff x="0" y="0"/>
            <a:chExt cx="2035099" cy="220914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2035098" cy="220914"/>
            </a:xfrm>
            <a:custGeom>
              <a:avLst/>
              <a:gdLst/>
              <a:ahLst/>
              <a:cxnLst/>
              <a:rect r="r" b="b" t="t" l="l"/>
              <a:pathLst>
                <a:path h="220914" w="2035098">
                  <a:moveTo>
                    <a:pt x="30058" y="0"/>
                  </a:moveTo>
                  <a:lnTo>
                    <a:pt x="2005041" y="0"/>
                  </a:lnTo>
                  <a:cubicBezTo>
                    <a:pt x="2021641" y="0"/>
                    <a:pt x="2035098" y="13457"/>
                    <a:pt x="2035098" y="30058"/>
                  </a:cubicBezTo>
                  <a:lnTo>
                    <a:pt x="2035098" y="190856"/>
                  </a:lnTo>
                  <a:cubicBezTo>
                    <a:pt x="2035098" y="207456"/>
                    <a:pt x="2021641" y="220914"/>
                    <a:pt x="2005041" y="220914"/>
                  </a:cubicBezTo>
                  <a:lnTo>
                    <a:pt x="30058" y="220914"/>
                  </a:lnTo>
                  <a:cubicBezTo>
                    <a:pt x="13457" y="220914"/>
                    <a:pt x="0" y="207456"/>
                    <a:pt x="0" y="190856"/>
                  </a:cubicBezTo>
                  <a:lnTo>
                    <a:pt x="0" y="30058"/>
                  </a:lnTo>
                  <a:cubicBezTo>
                    <a:pt x="0" y="13457"/>
                    <a:pt x="13457" y="0"/>
                    <a:pt x="30058" y="0"/>
                  </a:cubicBezTo>
                  <a:close/>
                </a:path>
              </a:pathLst>
            </a:custGeom>
            <a:solidFill>
              <a:srgbClr val="00A6CE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66675"/>
              <a:ext cx="2035099" cy="2875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17013995" y="9258300"/>
            <a:ext cx="1274005" cy="838782"/>
            <a:chOff x="0" y="0"/>
            <a:chExt cx="335540" cy="22091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335540" cy="220914"/>
            </a:xfrm>
            <a:custGeom>
              <a:avLst/>
              <a:gdLst/>
              <a:ahLst/>
              <a:cxnLst/>
              <a:rect r="r" b="b" t="t" l="l"/>
              <a:pathLst>
                <a:path h="220914" w="335540">
                  <a:moveTo>
                    <a:pt x="110457" y="0"/>
                  </a:moveTo>
                  <a:lnTo>
                    <a:pt x="225083" y="0"/>
                  </a:lnTo>
                  <a:cubicBezTo>
                    <a:pt x="254378" y="0"/>
                    <a:pt x="282474" y="11637"/>
                    <a:pt x="303188" y="32352"/>
                  </a:cubicBezTo>
                  <a:cubicBezTo>
                    <a:pt x="323903" y="53067"/>
                    <a:pt x="335540" y="81162"/>
                    <a:pt x="335540" y="110457"/>
                  </a:cubicBezTo>
                  <a:lnTo>
                    <a:pt x="335540" y="110457"/>
                  </a:lnTo>
                  <a:cubicBezTo>
                    <a:pt x="335540" y="171460"/>
                    <a:pt x="286087" y="220914"/>
                    <a:pt x="225083" y="220914"/>
                  </a:cubicBezTo>
                  <a:lnTo>
                    <a:pt x="110457" y="220914"/>
                  </a:lnTo>
                  <a:cubicBezTo>
                    <a:pt x="49453" y="220914"/>
                    <a:pt x="0" y="171460"/>
                    <a:pt x="0" y="110457"/>
                  </a:cubicBezTo>
                  <a:lnTo>
                    <a:pt x="0" y="110457"/>
                  </a:lnTo>
                  <a:cubicBezTo>
                    <a:pt x="0" y="49453"/>
                    <a:pt x="49453" y="0"/>
                    <a:pt x="110457" y="0"/>
                  </a:cubicBezTo>
                  <a:close/>
                </a:path>
              </a:pathLst>
            </a:custGeom>
            <a:solidFill>
              <a:srgbClr val="00A6CE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66675"/>
              <a:ext cx="335540" cy="2875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1448176" y="9452786"/>
            <a:ext cx="6318550" cy="478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869"/>
              </a:lnSpc>
            </a:pPr>
            <a:r>
              <a:rPr lang="en-US" sz="179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A copy of the Magna Carta from 1297 is on display at the National Archives in Washington, DC. ​</a:t>
            </a:r>
          </a:p>
        </p:txBody>
      </p:sp>
      <p:sp>
        <p:nvSpPr>
          <p:cNvPr name="Freeform 24" id="24"/>
          <p:cNvSpPr/>
          <p:nvPr/>
        </p:nvSpPr>
        <p:spPr>
          <a:xfrm flipH="false" flipV="false" rot="0">
            <a:off x="456562" y="9030295"/>
            <a:ext cx="1984210" cy="870152"/>
          </a:xfrm>
          <a:custGeom>
            <a:avLst/>
            <a:gdLst/>
            <a:ahLst/>
            <a:cxnLst/>
            <a:rect r="r" b="b" t="t" l="l"/>
            <a:pathLst>
              <a:path h="870152" w="1984210">
                <a:moveTo>
                  <a:pt x="0" y="0"/>
                </a:moveTo>
                <a:lnTo>
                  <a:pt x="1984210" y="0"/>
                </a:lnTo>
                <a:lnTo>
                  <a:pt x="1984210" y="870152"/>
                </a:lnTo>
                <a:lnTo>
                  <a:pt x="0" y="870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true" flipV="false" rot="-4202539">
            <a:off x="7736027" y="4514015"/>
            <a:ext cx="6769273" cy="3581074"/>
          </a:xfrm>
          <a:custGeom>
            <a:avLst/>
            <a:gdLst/>
            <a:ahLst/>
            <a:cxnLst/>
            <a:rect r="r" b="b" t="t" l="l"/>
            <a:pathLst>
              <a:path h="3581074" w="6769273">
                <a:moveTo>
                  <a:pt x="6769273" y="0"/>
                </a:moveTo>
                <a:lnTo>
                  <a:pt x="0" y="0"/>
                </a:lnTo>
                <a:lnTo>
                  <a:pt x="0" y="3581075"/>
                </a:lnTo>
                <a:lnTo>
                  <a:pt x="6769273" y="3581075"/>
                </a:lnTo>
                <a:lnTo>
                  <a:pt x="6769273" y="0"/>
                </a:lnTo>
                <a:close/>
              </a:path>
            </a:pathLst>
          </a:custGeom>
          <a:blipFill>
            <a:blip r:embed="rId4"/>
            <a:stretch>
              <a:fillRect l="0" t="-61211" r="-32608" b="-89457"/>
            </a:stretch>
          </a:blipFill>
        </p:spPr>
      </p:sp>
      <p:sp>
        <p:nvSpPr>
          <p:cNvPr name="Freeform 26" id="26"/>
          <p:cNvSpPr/>
          <p:nvPr/>
        </p:nvSpPr>
        <p:spPr>
          <a:xfrm flipH="true" flipV="false" rot="-3971540">
            <a:off x="8149858" y="7961442"/>
            <a:ext cx="2183353" cy="1925358"/>
          </a:xfrm>
          <a:custGeom>
            <a:avLst/>
            <a:gdLst/>
            <a:ahLst/>
            <a:cxnLst/>
            <a:rect r="r" b="b" t="t" l="l"/>
            <a:pathLst>
              <a:path h="1925358" w="2183353">
                <a:moveTo>
                  <a:pt x="2183353" y="0"/>
                </a:moveTo>
                <a:lnTo>
                  <a:pt x="0" y="0"/>
                </a:lnTo>
                <a:lnTo>
                  <a:pt x="0" y="1925357"/>
                </a:lnTo>
                <a:lnTo>
                  <a:pt x="2183353" y="1925357"/>
                </a:lnTo>
                <a:lnTo>
                  <a:pt x="2183353" y="0"/>
                </a:lnTo>
                <a:close/>
              </a:path>
            </a:pathLst>
          </a:custGeom>
          <a:blipFill>
            <a:blip r:embed="rId4"/>
            <a:stretch>
              <a:fillRect l="-254336" t="-113851" r="-56804" b="-252381"/>
            </a:stretch>
          </a:blipFill>
        </p:spPr>
      </p:sp>
      <p:sp>
        <p:nvSpPr>
          <p:cNvPr name="Freeform 27" id="27"/>
          <p:cNvSpPr/>
          <p:nvPr/>
        </p:nvSpPr>
        <p:spPr>
          <a:xfrm flipH="true" flipV="false" rot="-5400000">
            <a:off x="8763829" y="9285286"/>
            <a:ext cx="411057" cy="1641379"/>
          </a:xfrm>
          <a:custGeom>
            <a:avLst/>
            <a:gdLst/>
            <a:ahLst/>
            <a:cxnLst/>
            <a:rect r="r" b="b" t="t" l="l"/>
            <a:pathLst>
              <a:path h="1641379" w="411057">
                <a:moveTo>
                  <a:pt x="411057" y="0"/>
                </a:moveTo>
                <a:lnTo>
                  <a:pt x="0" y="0"/>
                </a:lnTo>
                <a:lnTo>
                  <a:pt x="0" y="1641379"/>
                </a:lnTo>
                <a:lnTo>
                  <a:pt x="411057" y="1641379"/>
                </a:lnTo>
                <a:lnTo>
                  <a:pt x="411057" y="0"/>
                </a:lnTo>
                <a:close/>
              </a:path>
            </a:pathLst>
          </a:custGeom>
          <a:blipFill>
            <a:blip r:embed="rId4"/>
            <a:stretch>
              <a:fillRect l="-1782077" t="-150850" r="-301719" b="-296047"/>
            </a:stretch>
          </a:blipFill>
        </p:spPr>
      </p:sp>
      <p:sp>
        <p:nvSpPr>
          <p:cNvPr name="Freeform 28" id="28"/>
          <p:cNvSpPr/>
          <p:nvPr/>
        </p:nvSpPr>
        <p:spPr>
          <a:xfrm flipH="true" flipV="false" rot="-4194592">
            <a:off x="8386253" y="9360458"/>
            <a:ext cx="411057" cy="907645"/>
          </a:xfrm>
          <a:custGeom>
            <a:avLst/>
            <a:gdLst/>
            <a:ahLst/>
            <a:cxnLst/>
            <a:rect r="r" b="b" t="t" l="l"/>
            <a:pathLst>
              <a:path h="907645" w="411057">
                <a:moveTo>
                  <a:pt x="411058" y="0"/>
                </a:moveTo>
                <a:lnTo>
                  <a:pt x="0" y="0"/>
                </a:lnTo>
                <a:lnTo>
                  <a:pt x="0" y="907645"/>
                </a:lnTo>
                <a:lnTo>
                  <a:pt x="411058" y="907645"/>
                </a:lnTo>
                <a:lnTo>
                  <a:pt x="411058" y="0"/>
                </a:lnTo>
                <a:close/>
              </a:path>
            </a:pathLst>
          </a:custGeom>
          <a:blipFill>
            <a:blip r:embed="rId4"/>
            <a:stretch>
              <a:fillRect l="-1782077" t="-269935" r="-301719" b="-61907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6562" y="366458"/>
            <a:ext cx="17831438" cy="2070696"/>
            <a:chOff x="0" y="0"/>
            <a:chExt cx="23775251" cy="2760928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3775251" cy="2760928"/>
              <a:chOff x="0" y="0"/>
              <a:chExt cx="4696346" cy="545368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696346" cy="545369"/>
              </a:xfrm>
              <a:custGeom>
                <a:avLst/>
                <a:gdLst/>
                <a:ahLst/>
                <a:cxnLst/>
                <a:rect r="r" b="b" t="t" l="l"/>
                <a:pathLst>
                  <a:path h="545369" w="4696346">
                    <a:moveTo>
                      <a:pt x="12591" y="0"/>
                    </a:moveTo>
                    <a:lnTo>
                      <a:pt x="4683755" y="0"/>
                    </a:lnTo>
                    <a:cubicBezTo>
                      <a:pt x="4687094" y="0"/>
                      <a:pt x="4690297" y="1327"/>
                      <a:pt x="4692658" y="3688"/>
                    </a:cubicBezTo>
                    <a:cubicBezTo>
                      <a:pt x="4695019" y="6049"/>
                      <a:pt x="4696346" y="9252"/>
                      <a:pt x="4696346" y="12591"/>
                    </a:cubicBezTo>
                    <a:lnTo>
                      <a:pt x="4696346" y="532778"/>
                    </a:lnTo>
                    <a:cubicBezTo>
                      <a:pt x="4696346" y="539731"/>
                      <a:pt x="4690709" y="545369"/>
                      <a:pt x="4683755" y="545369"/>
                    </a:cubicBezTo>
                    <a:lnTo>
                      <a:pt x="12591" y="545369"/>
                    </a:lnTo>
                    <a:cubicBezTo>
                      <a:pt x="5637" y="545369"/>
                      <a:pt x="0" y="539731"/>
                      <a:pt x="0" y="532778"/>
                    </a:cubicBezTo>
                    <a:lnTo>
                      <a:pt x="0" y="12591"/>
                    </a:lnTo>
                    <a:cubicBezTo>
                      <a:pt x="0" y="5637"/>
                      <a:pt x="5637" y="0"/>
                      <a:pt x="12591" y="0"/>
                    </a:cubicBez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66675"/>
                <a:ext cx="4696346" cy="6120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0">
              <a:off x="19292320" y="0"/>
              <a:ext cx="4482931" cy="2760928"/>
              <a:chOff x="0" y="0"/>
              <a:chExt cx="885517" cy="545368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85517" cy="545369"/>
              </a:xfrm>
              <a:custGeom>
                <a:avLst/>
                <a:gdLst/>
                <a:ahLst/>
                <a:cxnLst/>
                <a:rect r="r" b="b" t="t" l="l"/>
                <a:pathLst>
                  <a:path h="545369" w="885517">
                    <a:moveTo>
                      <a:pt x="0" y="0"/>
                    </a:moveTo>
                    <a:lnTo>
                      <a:pt x="885517" y="0"/>
                    </a:lnTo>
                    <a:lnTo>
                      <a:pt x="885517" y="545369"/>
                    </a:lnTo>
                    <a:lnTo>
                      <a:pt x="0" y="545369"/>
                    </a:ln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66675"/>
                <a:ext cx="885517" cy="6120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9" id="9"/>
          <p:cNvGrpSpPr/>
          <p:nvPr/>
        </p:nvGrpSpPr>
        <p:grpSpPr>
          <a:xfrm rot="0">
            <a:off x="17013995" y="9258300"/>
            <a:ext cx="1456964" cy="838782"/>
            <a:chOff x="0" y="0"/>
            <a:chExt cx="383727" cy="22091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83727" cy="220914"/>
            </a:xfrm>
            <a:custGeom>
              <a:avLst/>
              <a:gdLst/>
              <a:ahLst/>
              <a:cxnLst/>
              <a:rect r="r" b="b" t="t" l="l"/>
              <a:pathLst>
                <a:path h="220914" w="383727">
                  <a:moveTo>
                    <a:pt x="110457" y="0"/>
                  </a:moveTo>
                  <a:lnTo>
                    <a:pt x="273270" y="0"/>
                  </a:lnTo>
                  <a:cubicBezTo>
                    <a:pt x="334274" y="0"/>
                    <a:pt x="383727" y="49453"/>
                    <a:pt x="383727" y="110457"/>
                  </a:cubicBezTo>
                  <a:lnTo>
                    <a:pt x="383727" y="110457"/>
                  </a:lnTo>
                  <a:cubicBezTo>
                    <a:pt x="383727" y="139752"/>
                    <a:pt x="372090" y="167847"/>
                    <a:pt x="351375" y="188562"/>
                  </a:cubicBezTo>
                  <a:cubicBezTo>
                    <a:pt x="330660" y="209276"/>
                    <a:pt x="302565" y="220914"/>
                    <a:pt x="273270" y="220914"/>
                  </a:cubicBezTo>
                  <a:lnTo>
                    <a:pt x="110457" y="220914"/>
                  </a:lnTo>
                  <a:cubicBezTo>
                    <a:pt x="49453" y="220914"/>
                    <a:pt x="0" y="171460"/>
                    <a:pt x="0" y="110457"/>
                  </a:cubicBezTo>
                  <a:lnTo>
                    <a:pt x="0" y="110457"/>
                  </a:lnTo>
                  <a:cubicBezTo>
                    <a:pt x="0" y="49453"/>
                    <a:pt x="49453" y="0"/>
                    <a:pt x="110457" y="0"/>
                  </a:cubicBezTo>
                  <a:close/>
                </a:path>
              </a:pathLst>
            </a:custGeom>
            <a:solidFill>
              <a:srgbClr val="FF8300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66675"/>
              <a:ext cx="383727" cy="2875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456562" y="9030295"/>
            <a:ext cx="1984210" cy="870152"/>
          </a:xfrm>
          <a:custGeom>
            <a:avLst/>
            <a:gdLst/>
            <a:ahLst/>
            <a:cxnLst/>
            <a:rect r="r" b="b" t="t" l="l"/>
            <a:pathLst>
              <a:path h="870152" w="1984210">
                <a:moveTo>
                  <a:pt x="0" y="0"/>
                </a:moveTo>
                <a:lnTo>
                  <a:pt x="1984210" y="0"/>
                </a:lnTo>
                <a:lnTo>
                  <a:pt x="1984210" y="870152"/>
                </a:lnTo>
                <a:lnTo>
                  <a:pt x="0" y="8701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0" y="5922922"/>
            <a:ext cx="13214499" cy="4364078"/>
          </a:xfrm>
          <a:custGeom>
            <a:avLst/>
            <a:gdLst/>
            <a:ahLst/>
            <a:cxnLst/>
            <a:rect r="r" b="b" t="t" l="l"/>
            <a:pathLst>
              <a:path h="4364078" w="13214499">
                <a:moveTo>
                  <a:pt x="0" y="0"/>
                </a:moveTo>
                <a:lnTo>
                  <a:pt x="13214499" y="0"/>
                </a:lnTo>
                <a:lnTo>
                  <a:pt x="13214499" y="4364078"/>
                </a:lnTo>
                <a:lnTo>
                  <a:pt x="0" y="43640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7654" t="-110841" r="0" b="-205977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028700" y="3043991"/>
            <a:ext cx="9715244" cy="49375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46558" indent="-373279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Writings associated with the reformers of the Protestant Reformation emphasized individual liberty from civil and religious oppression. ​</a:t>
            </a:r>
          </a:p>
          <a:p>
            <a:pPr algn="l">
              <a:lnSpc>
                <a:spcPts val="3596"/>
              </a:lnSpc>
            </a:pPr>
          </a:p>
          <a:p>
            <a:pPr algn="l" marL="746558" indent="-373279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Protestant ideas of resistance against tyranny shaped many colonists' thinking when they were preached from the pulpit and written about in religious pamphlets.​</a:t>
            </a:r>
          </a:p>
          <a:p>
            <a:pPr algn="l">
              <a:lnSpc>
                <a:spcPts val="3596"/>
              </a:lnSpc>
            </a:pP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1538242"/>
            <a:ext cx="16230600" cy="5480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4"/>
              </a:lnSpc>
            </a:pPr>
            <a:r>
              <a:rPr lang="en-US" sz="4004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Protestant Christianity's ideas influenced the Founders.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545242"/>
            <a:ext cx="16230600" cy="935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7"/>
              </a:lnSpc>
            </a:pPr>
            <a:r>
              <a:rPr lang="en-US" sz="5921">
                <a:solidFill>
                  <a:srgbClr val="1C3360"/>
                </a:solidFill>
                <a:latin typeface="Libre Franklin 2"/>
                <a:ea typeface="Libre Franklin 2"/>
                <a:cs typeface="Libre Franklin 2"/>
                <a:sym typeface="Libre Franklin 2"/>
              </a:rPr>
              <a:t>Protestant Christianity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9966096" y="1028700"/>
            <a:ext cx="8028700" cy="9258300"/>
          </a:xfrm>
          <a:custGeom>
            <a:avLst/>
            <a:gdLst/>
            <a:ahLst/>
            <a:cxnLst/>
            <a:rect r="r" b="b" t="t" l="l"/>
            <a:pathLst>
              <a:path h="9258300" w="8028700">
                <a:moveTo>
                  <a:pt x="0" y="0"/>
                </a:moveTo>
                <a:lnTo>
                  <a:pt x="8028700" y="0"/>
                </a:lnTo>
                <a:lnTo>
                  <a:pt x="8028700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4796"/>
            </a:stretch>
          </a:blipFill>
        </p:spPr>
      </p:sp>
      <p:grpSp>
        <p:nvGrpSpPr>
          <p:cNvPr name="Group 18" id="18"/>
          <p:cNvGrpSpPr/>
          <p:nvPr/>
        </p:nvGrpSpPr>
        <p:grpSpPr>
          <a:xfrm rot="0">
            <a:off x="17259300" y="8886405"/>
            <a:ext cx="1274005" cy="1210676"/>
            <a:chOff x="0" y="0"/>
            <a:chExt cx="335540" cy="318861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335540" cy="318861"/>
            </a:xfrm>
            <a:custGeom>
              <a:avLst/>
              <a:gdLst/>
              <a:ahLst/>
              <a:cxnLst/>
              <a:rect r="r" b="b" t="t" l="l"/>
              <a:pathLst>
                <a:path h="318861" w="335540">
                  <a:moveTo>
                    <a:pt x="159431" y="0"/>
                  </a:moveTo>
                  <a:lnTo>
                    <a:pt x="176110" y="0"/>
                  </a:lnTo>
                  <a:cubicBezTo>
                    <a:pt x="218393" y="0"/>
                    <a:pt x="258945" y="16797"/>
                    <a:pt x="288844" y="46696"/>
                  </a:cubicBezTo>
                  <a:cubicBezTo>
                    <a:pt x="318743" y="76595"/>
                    <a:pt x="335540" y="117147"/>
                    <a:pt x="335540" y="159431"/>
                  </a:cubicBezTo>
                  <a:lnTo>
                    <a:pt x="335540" y="159431"/>
                  </a:lnTo>
                  <a:cubicBezTo>
                    <a:pt x="335540" y="247482"/>
                    <a:pt x="264161" y="318861"/>
                    <a:pt x="176110" y="318861"/>
                  </a:cubicBezTo>
                  <a:lnTo>
                    <a:pt x="159431" y="318861"/>
                  </a:lnTo>
                  <a:cubicBezTo>
                    <a:pt x="71380" y="318861"/>
                    <a:pt x="0" y="247482"/>
                    <a:pt x="0" y="159431"/>
                  </a:cubicBezTo>
                  <a:lnTo>
                    <a:pt x="0" y="159431"/>
                  </a:lnTo>
                  <a:cubicBezTo>
                    <a:pt x="0" y="71380"/>
                    <a:pt x="71380" y="0"/>
                    <a:pt x="159431" y="0"/>
                  </a:cubicBezTo>
                  <a:close/>
                </a:path>
              </a:pathLst>
            </a:custGeom>
            <a:solidFill>
              <a:srgbClr val="FF8300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66675"/>
              <a:ext cx="335540" cy="3855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1361496" y="8886405"/>
            <a:ext cx="6926504" cy="1210676"/>
            <a:chOff x="0" y="0"/>
            <a:chExt cx="1824265" cy="318861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824264" cy="318861"/>
            </a:xfrm>
            <a:custGeom>
              <a:avLst/>
              <a:gdLst/>
              <a:ahLst/>
              <a:cxnLst/>
              <a:rect r="r" b="b" t="t" l="l"/>
              <a:pathLst>
                <a:path h="318861" w="1824264">
                  <a:moveTo>
                    <a:pt x="33532" y="0"/>
                  </a:moveTo>
                  <a:lnTo>
                    <a:pt x="1790733" y="0"/>
                  </a:lnTo>
                  <a:cubicBezTo>
                    <a:pt x="1809252" y="0"/>
                    <a:pt x="1824264" y="15013"/>
                    <a:pt x="1824264" y="33532"/>
                  </a:cubicBezTo>
                  <a:lnTo>
                    <a:pt x="1824264" y="285330"/>
                  </a:lnTo>
                  <a:cubicBezTo>
                    <a:pt x="1824264" y="294223"/>
                    <a:pt x="1820732" y="302752"/>
                    <a:pt x="1814443" y="309040"/>
                  </a:cubicBezTo>
                  <a:cubicBezTo>
                    <a:pt x="1808155" y="315328"/>
                    <a:pt x="1799626" y="318861"/>
                    <a:pt x="1790733" y="318861"/>
                  </a:cubicBezTo>
                  <a:lnTo>
                    <a:pt x="33532" y="318861"/>
                  </a:lnTo>
                  <a:cubicBezTo>
                    <a:pt x="15013" y="318861"/>
                    <a:pt x="0" y="303849"/>
                    <a:pt x="0" y="285330"/>
                  </a:cubicBezTo>
                  <a:lnTo>
                    <a:pt x="0" y="33532"/>
                  </a:lnTo>
                  <a:cubicBezTo>
                    <a:pt x="0" y="24639"/>
                    <a:pt x="3533" y="16110"/>
                    <a:pt x="9821" y="9821"/>
                  </a:cubicBezTo>
                  <a:cubicBezTo>
                    <a:pt x="16110" y="3533"/>
                    <a:pt x="24639" y="0"/>
                    <a:pt x="33532" y="0"/>
                  </a:cubicBezTo>
                  <a:close/>
                </a:path>
              </a:pathLst>
            </a:custGeom>
            <a:solidFill>
              <a:srgbClr val="FF8300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66675"/>
              <a:ext cx="1824265" cy="3855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3505848">
            <a:off x="15479777" y="6708136"/>
            <a:ext cx="3068436" cy="626922"/>
          </a:xfrm>
          <a:custGeom>
            <a:avLst/>
            <a:gdLst/>
            <a:ahLst/>
            <a:cxnLst/>
            <a:rect r="r" b="b" t="t" l="l"/>
            <a:pathLst>
              <a:path h="626922" w="3068436">
                <a:moveTo>
                  <a:pt x="0" y="0"/>
                </a:moveTo>
                <a:lnTo>
                  <a:pt x="3068436" y="0"/>
                </a:lnTo>
                <a:lnTo>
                  <a:pt x="3068436" y="626922"/>
                </a:lnTo>
                <a:lnTo>
                  <a:pt x="0" y="6269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64984" r="0" b="-22446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11737764" y="9149232"/>
            <a:ext cx="6318550" cy="7135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869"/>
              </a:lnSpc>
            </a:pPr>
            <a:r>
              <a:rPr lang="en-US" sz="179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Presbyterian minister and President of Princeton John Witherspoon spoke and wrote about the importance of civil and religious liberties. ​</a:t>
            </a:r>
          </a:p>
        </p:txBody>
      </p:sp>
      <p:sp>
        <p:nvSpPr>
          <p:cNvPr name="Freeform 26" id="26"/>
          <p:cNvSpPr/>
          <p:nvPr/>
        </p:nvSpPr>
        <p:spPr>
          <a:xfrm flipH="false" flipV="false" rot="-4208962">
            <a:off x="8547379" y="7596983"/>
            <a:ext cx="3764295" cy="769095"/>
          </a:xfrm>
          <a:custGeom>
            <a:avLst/>
            <a:gdLst/>
            <a:ahLst/>
            <a:cxnLst/>
            <a:rect r="r" b="b" t="t" l="l"/>
            <a:pathLst>
              <a:path h="769095" w="3764295">
                <a:moveTo>
                  <a:pt x="0" y="0"/>
                </a:moveTo>
                <a:lnTo>
                  <a:pt x="3764295" y="0"/>
                </a:lnTo>
                <a:lnTo>
                  <a:pt x="3764295" y="769095"/>
                </a:lnTo>
                <a:lnTo>
                  <a:pt x="0" y="7690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64984" r="0" b="-22446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6562" y="366458"/>
            <a:ext cx="17831438" cy="2070696"/>
            <a:chOff x="0" y="0"/>
            <a:chExt cx="23775251" cy="2760928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3775251" cy="2760928"/>
              <a:chOff x="0" y="0"/>
              <a:chExt cx="4696346" cy="545368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696346" cy="545369"/>
              </a:xfrm>
              <a:custGeom>
                <a:avLst/>
                <a:gdLst/>
                <a:ahLst/>
                <a:cxnLst/>
                <a:rect r="r" b="b" t="t" l="l"/>
                <a:pathLst>
                  <a:path h="545369" w="4696346">
                    <a:moveTo>
                      <a:pt x="12591" y="0"/>
                    </a:moveTo>
                    <a:lnTo>
                      <a:pt x="4683755" y="0"/>
                    </a:lnTo>
                    <a:cubicBezTo>
                      <a:pt x="4687094" y="0"/>
                      <a:pt x="4690297" y="1327"/>
                      <a:pt x="4692658" y="3688"/>
                    </a:cubicBezTo>
                    <a:cubicBezTo>
                      <a:pt x="4695019" y="6049"/>
                      <a:pt x="4696346" y="9252"/>
                      <a:pt x="4696346" y="12591"/>
                    </a:cubicBezTo>
                    <a:lnTo>
                      <a:pt x="4696346" y="532778"/>
                    </a:lnTo>
                    <a:cubicBezTo>
                      <a:pt x="4696346" y="539731"/>
                      <a:pt x="4690709" y="545369"/>
                      <a:pt x="4683755" y="545369"/>
                    </a:cubicBezTo>
                    <a:lnTo>
                      <a:pt x="12591" y="545369"/>
                    </a:lnTo>
                    <a:cubicBezTo>
                      <a:pt x="5637" y="545369"/>
                      <a:pt x="0" y="539731"/>
                      <a:pt x="0" y="532778"/>
                    </a:cubicBezTo>
                    <a:lnTo>
                      <a:pt x="0" y="12591"/>
                    </a:lnTo>
                    <a:cubicBezTo>
                      <a:pt x="0" y="5637"/>
                      <a:pt x="5637" y="0"/>
                      <a:pt x="12591" y="0"/>
                    </a:cubicBez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66675"/>
                <a:ext cx="4696346" cy="6120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0">
              <a:off x="19292320" y="0"/>
              <a:ext cx="4482931" cy="2760928"/>
              <a:chOff x="0" y="0"/>
              <a:chExt cx="885517" cy="545368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85517" cy="545369"/>
              </a:xfrm>
              <a:custGeom>
                <a:avLst/>
                <a:gdLst/>
                <a:ahLst/>
                <a:cxnLst/>
                <a:rect r="r" b="b" t="t" l="l"/>
                <a:pathLst>
                  <a:path h="545369" w="885517">
                    <a:moveTo>
                      <a:pt x="0" y="0"/>
                    </a:moveTo>
                    <a:lnTo>
                      <a:pt x="885517" y="0"/>
                    </a:lnTo>
                    <a:lnTo>
                      <a:pt x="885517" y="545369"/>
                    </a:lnTo>
                    <a:lnTo>
                      <a:pt x="0" y="545369"/>
                    </a:lnTo>
                    <a:close/>
                  </a:path>
                </a:pathLst>
              </a:custGeom>
              <a:solidFill>
                <a:srgbClr val="00A6CE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66675"/>
                <a:ext cx="885517" cy="6120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Freeform 9" id="9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</a:blip>
            <a:stretch>
              <a:fillRect l="0" t="-13416" r="0" b="-4583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545242"/>
            <a:ext cx="16230600" cy="17132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7"/>
              </a:lnSpc>
            </a:pPr>
            <a:r>
              <a:rPr lang="en-US" sz="5921">
                <a:solidFill>
                  <a:srgbClr val="1C3360"/>
                </a:solidFill>
                <a:latin typeface="Libre Franklin 2"/>
                <a:ea typeface="Libre Franklin 2"/>
                <a:cs typeface="Libre Franklin 2"/>
                <a:sym typeface="Libre Franklin 2"/>
              </a:rPr>
              <a:t>What were the philosophical influences on the Founders? ​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3043991"/>
            <a:ext cx="16230600" cy="22991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46558" indent="-373279" lvl="1">
              <a:lnSpc>
                <a:spcPts val="3596"/>
              </a:lnSpc>
              <a:buFont typeface="Arial"/>
              <a:buChar char="•"/>
            </a:pPr>
            <a:r>
              <a:rPr lang="en-US" sz="3457">
                <a:solidFill>
                  <a:srgbClr val="1C3360"/>
                </a:solidFill>
                <a:latin typeface="Libre Baskerville 1"/>
                <a:ea typeface="Libre Baskerville 1"/>
                <a:cs typeface="Libre Baskerville 1"/>
                <a:sym typeface="Libre Baskerville 1"/>
              </a:rPr>
              <a:t>The activities and primary sources in this lesson will help you to answer the following question:​​</a:t>
            </a:r>
          </a:p>
          <a:p>
            <a:pPr algn="l">
              <a:lnSpc>
                <a:spcPts val="3596"/>
              </a:lnSpc>
            </a:pPr>
          </a:p>
          <a:p>
            <a:pPr algn="l" marL="811327" indent="-405663" lvl="1">
              <a:lnSpc>
                <a:spcPts val="3908"/>
              </a:lnSpc>
              <a:buFont typeface="Arial"/>
              <a:buChar char="•"/>
            </a:pPr>
            <a:r>
              <a:rPr lang="en-US" sz="3757">
                <a:solidFill>
                  <a:srgbClr val="FF8300"/>
                </a:solidFill>
                <a:latin typeface="Libre Baskerville 2"/>
                <a:ea typeface="Libre Baskerville 2"/>
                <a:cs typeface="Libre Baskerville 2"/>
                <a:sym typeface="Libre Baskerville 2"/>
              </a:rPr>
              <a:t>What were the philosophical influences on the Founders? ​</a:t>
            </a:r>
          </a:p>
          <a:p>
            <a:pPr algn="l">
              <a:lnSpc>
                <a:spcPts val="3596"/>
              </a:lnSpc>
            </a:pP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456562" y="9030295"/>
            <a:ext cx="1984210" cy="870152"/>
          </a:xfrm>
          <a:custGeom>
            <a:avLst/>
            <a:gdLst/>
            <a:ahLst/>
            <a:cxnLst/>
            <a:rect r="r" b="b" t="t" l="l"/>
            <a:pathLst>
              <a:path h="870152" w="1984210">
                <a:moveTo>
                  <a:pt x="0" y="0"/>
                </a:moveTo>
                <a:lnTo>
                  <a:pt x="1984210" y="0"/>
                </a:lnTo>
                <a:lnTo>
                  <a:pt x="1984210" y="870152"/>
                </a:lnTo>
                <a:lnTo>
                  <a:pt x="0" y="870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DAGUTwnsjhs</dc:identifier>
  <dcterms:modified xsi:type="dcterms:W3CDTF">2011-08-01T06:04:30Z</dcterms:modified>
  <cp:revision>1</cp:revision>
  <dc:title>GoPo Unit 1 Slide Deck</dc:title>
</cp:coreProperties>
</file>